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90" r:id="rId3"/>
    <p:sldId id="264" r:id="rId4"/>
    <p:sldId id="273" r:id="rId5"/>
    <p:sldId id="289" r:id="rId6"/>
    <p:sldId id="257" r:id="rId7"/>
    <p:sldId id="288" r:id="rId8"/>
    <p:sldId id="259" r:id="rId9"/>
    <p:sldId id="261" r:id="rId10"/>
    <p:sldId id="284" r:id="rId11"/>
    <p:sldId id="285" r:id="rId12"/>
    <p:sldId id="286" r:id="rId13"/>
    <p:sldId id="287" r:id="rId14"/>
    <p:sldId id="267" r:id="rId15"/>
    <p:sldId id="274" r:id="rId16"/>
    <p:sldId id="279" r:id="rId17"/>
    <p:sldId id="278" r:id="rId18"/>
    <p:sldId id="275" r:id="rId19"/>
    <p:sldId id="276" r:id="rId20"/>
    <p:sldId id="277" r:id="rId21"/>
    <p:sldId id="283" r:id="rId22"/>
    <p:sldId id="282" r:id="rId23"/>
    <p:sldId id="281" r:id="rId24"/>
  </p:sldIdLst>
  <p:sldSz cx="9144000" cy="6858000" type="screen4x3"/>
  <p:notesSz cx="6735763" cy="9866313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FFF99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4FB1DB-6971-404E-9F12-25ADE8DFBD8F}" type="doc">
      <dgm:prSet loTypeId="urn:microsoft.com/office/officeart/2005/8/layout/orgChart1" loCatId="hierarchy" qsTypeId="urn:microsoft.com/office/officeart/2005/8/quickstyle/simple1" qsCatId="simple" csTypeId="urn:microsoft.com/office/officeart/2005/8/colors/colorful2" csCatId="colorful" phldr="1"/>
      <dgm:spPr/>
    </dgm:pt>
    <dgm:pt modelId="{1EF2EECD-3455-4F5A-A6DD-CF7196A07F43}">
      <dgm:prSet custT="1"/>
      <dgm:spPr/>
      <dgm:t>
        <a:bodyPr/>
        <a:lstStyle/>
        <a:p>
          <a:pPr marR="0" algn="ctr" rtl="0"/>
          <a:r>
            <a:rPr lang="hu-HU" sz="2000" b="1" baseline="0" dirty="0" smtClean="0">
              <a:latin typeface="Arial"/>
            </a:rPr>
            <a:t>SEGÍTSÉGNYÚJTÁSI FORMÁK</a:t>
          </a:r>
          <a:endParaRPr lang="hu-HU" sz="2000" dirty="0" smtClean="0"/>
        </a:p>
      </dgm:t>
    </dgm:pt>
    <dgm:pt modelId="{35D4C32F-F2AF-4935-92DB-8EC03FE6878F}" type="parTrans" cxnId="{1C4C2382-222D-4788-8202-C2A43F116253}">
      <dgm:prSet/>
      <dgm:spPr/>
      <dgm:t>
        <a:bodyPr/>
        <a:lstStyle/>
        <a:p>
          <a:endParaRPr lang="hu-HU"/>
        </a:p>
      </dgm:t>
    </dgm:pt>
    <dgm:pt modelId="{D9A45865-90B2-46E9-8295-3FED3E41DB29}" type="sibTrans" cxnId="{1C4C2382-222D-4788-8202-C2A43F116253}">
      <dgm:prSet/>
      <dgm:spPr/>
      <dgm:t>
        <a:bodyPr/>
        <a:lstStyle/>
        <a:p>
          <a:endParaRPr lang="hu-HU"/>
        </a:p>
      </dgm:t>
    </dgm:pt>
    <dgm:pt modelId="{088CB624-F21C-4712-825F-A604767C7B83}">
      <dgm:prSet custT="1"/>
      <dgm:spPr/>
      <dgm:t>
        <a:bodyPr/>
        <a:lstStyle/>
        <a:p>
          <a:pPr marR="0" algn="ctr" rtl="0"/>
          <a:r>
            <a:rPr lang="hu-HU" sz="1600" b="1" baseline="0" dirty="0" smtClean="0">
              <a:latin typeface="Arial"/>
            </a:rPr>
            <a:t>TÁJÉKOZTATÁS</a:t>
          </a:r>
          <a:endParaRPr lang="hu-HU" sz="1000" dirty="0" smtClean="0"/>
        </a:p>
      </dgm:t>
    </dgm:pt>
    <dgm:pt modelId="{DDCCFCF1-6DBE-4D93-9C5C-713636D320F3}" type="parTrans" cxnId="{055368DD-1A5F-4A11-8A64-DED0A6520DDD}">
      <dgm:prSet/>
      <dgm:spPr/>
      <dgm:t>
        <a:bodyPr/>
        <a:lstStyle/>
        <a:p>
          <a:endParaRPr lang="hu-HU"/>
        </a:p>
      </dgm:t>
    </dgm:pt>
    <dgm:pt modelId="{74F43BEB-7332-48AF-A8C8-DDFB7CAF7EF8}" type="sibTrans" cxnId="{055368DD-1A5F-4A11-8A64-DED0A6520DDD}">
      <dgm:prSet/>
      <dgm:spPr/>
      <dgm:t>
        <a:bodyPr/>
        <a:lstStyle/>
        <a:p>
          <a:endParaRPr lang="hu-HU"/>
        </a:p>
      </dgm:t>
    </dgm:pt>
    <dgm:pt modelId="{D5FCA522-A593-4A0D-BA38-F88A9C7FE288}">
      <dgm:prSet custT="1"/>
      <dgm:spPr/>
      <dgm:t>
        <a:bodyPr/>
        <a:lstStyle/>
        <a:p>
          <a:pPr marR="0" algn="ctr" rtl="0"/>
          <a:r>
            <a:rPr lang="hu-HU" sz="1600" b="1" baseline="0" dirty="0" smtClean="0">
              <a:latin typeface="Arial"/>
            </a:rPr>
            <a:t>TÁMOGATÁSOK</a:t>
          </a:r>
          <a:endParaRPr lang="hu-HU" sz="1000" dirty="0" smtClean="0"/>
        </a:p>
      </dgm:t>
    </dgm:pt>
    <dgm:pt modelId="{69E2BFDE-484F-4232-852E-EA2DE8B1BE38}" type="parTrans" cxnId="{E40B3ACC-0C4E-4E37-901C-6B27CE0BA182}">
      <dgm:prSet/>
      <dgm:spPr/>
      <dgm:t>
        <a:bodyPr/>
        <a:lstStyle/>
        <a:p>
          <a:endParaRPr lang="hu-HU"/>
        </a:p>
      </dgm:t>
    </dgm:pt>
    <dgm:pt modelId="{C1C476E6-1C84-4CBB-8C36-BDF13A4A36AC}" type="sibTrans" cxnId="{E40B3ACC-0C4E-4E37-901C-6B27CE0BA182}">
      <dgm:prSet/>
      <dgm:spPr/>
      <dgm:t>
        <a:bodyPr/>
        <a:lstStyle/>
        <a:p>
          <a:endParaRPr lang="hu-HU"/>
        </a:p>
      </dgm:t>
    </dgm:pt>
    <dgm:pt modelId="{D5DF2C69-A760-4B4A-B14F-D120AD52EA88}">
      <dgm:prSet custT="1"/>
      <dgm:spPr/>
      <dgm:t>
        <a:bodyPr/>
        <a:lstStyle/>
        <a:p>
          <a:pPr marR="0" algn="ctr" rtl="0"/>
          <a:r>
            <a:rPr lang="hu-HU" sz="1400" b="1" baseline="0" dirty="0" smtClean="0">
              <a:latin typeface="Arial"/>
            </a:rPr>
            <a:t>ÁLLAMI KÁRENYHÍTÉS</a:t>
          </a:r>
          <a:endParaRPr lang="hu-HU" sz="1400" dirty="0" smtClean="0"/>
        </a:p>
      </dgm:t>
    </dgm:pt>
    <dgm:pt modelId="{89B95057-B219-4257-B176-04D0F0EFDA35}" type="parTrans" cxnId="{506570DB-6B8D-4F58-B2FC-A11A941290CF}">
      <dgm:prSet/>
      <dgm:spPr/>
      <dgm:t>
        <a:bodyPr/>
        <a:lstStyle/>
        <a:p>
          <a:endParaRPr lang="hu-HU"/>
        </a:p>
      </dgm:t>
    </dgm:pt>
    <dgm:pt modelId="{ED2EED68-EAB6-4B17-AC87-67C7762C407A}" type="sibTrans" cxnId="{506570DB-6B8D-4F58-B2FC-A11A941290CF}">
      <dgm:prSet/>
      <dgm:spPr/>
      <dgm:t>
        <a:bodyPr/>
        <a:lstStyle/>
        <a:p>
          <a:endParaRPr lang="hu-HU"/>
        </a:p>
      </dgm:t>
    </dgm:pt>
    <dgm:pt modelId="{EA47BCD3-A2E9-4FB3-A60D-CCB19D1EDBFF}">
      <dgm:prSet custT="1"/>
      <dgm:spPr/>
      <dgm:t>
        <a:bodyPr/>
        <a:lstStyle/>
        <a:p>
          <a:pPr marR="0" algn="ctr" rtl="0"/>
          <a:r>
            <a:rPr lang="hu-HU" sz="1400" b="1" baseline="0" dirty="0" smtClean="0">
              <a:latin typeface="Arial"/>
            </a:rPr>
            <a:t>SZOLGÁLTATÁSOK</a:t>
          </a:r>
          <a:endParaRPr lang="hu-HU" sz="800" dirty="0" smtClean="0"/>
        </a:p>
      </dgm:t>
    </dgm:pt>
    <dgm:pt modelId="{E83DCF68-A039-4B4D-AAAD-1380898533FE}" type="parTrans" cxnId="{7B8C9C09-10A3-4D5F-9017-879FFDCDB904}">
      <dgm:prSet/>
      <dgm:spPr/>
      <dgm:t>
        <a:bodyPr/>
        <a:lstStyle/>
        <a:p>
          <a:endParaRPr lang="hu-HU"/>
        </a:p>
      </dgm:t>
    </dgm:pt>
    <dgm:pt modelId="{8263DBA7-1CC7-450F-B04C-C28CC0F34E52}" type="sibTrans" cxnId="{7B8C9C09-10A3-4D5F-9017-879FFDCDB904}">
      <dgm:prSet/>
      <dgm:spPr/>
      <dgm:t>
        <a:bodyPr/>
        <a:lstStyle/>
        <a:p>
          <a:endParaRPr lang="hu-HU"/>
        </a:p>
      </dgm:t>
    </dgm:pt>
    <dgm:pt modelId="{D2939AF4-1105-46CF-B8D0-84691F55E7E0}">
      <dgm:prSet/>
      <dgm:spPr/>
      <dgm:t>
        <a:bodyPr/>
        <a:lstStyle/>
        <a:p>
          <a:pPr marR="0" algn="ctr" rtl="0"/>
          <a:r>
            <a:rPr lang="hu-HU" b="1" baseline="0" dirty="0" smtClean="0">
              <a:latin typeface="Arial"/>
            </a:rPr>
            <a:t>AZONNALI PÉNZÜGYI SEGÉLY</a:t>
          </a:r>
          <a:endParaRPr lang="hu-HU" dirty="0" smtClean="0"/>
        </a:p>
      </dgm:t>
    </dgm:pt>
    <dgm:pt modelId="{D9B1BF28-A7F7-439C-A209-D3BF48E109D1}" type="parTrans" cxnId="{D7D47437-FE59-4395-8C7C-7584E6F3122B}">
      <dgm:prSet/>
      <dgm:spPr/>
      <dgm:t>
        <a:bodyPr/>
        <a:lstStyle/>
        <a:p>
          <a:endParaRPr lang="hu-HU"/>
        </a:p>
      </dgm:t>
    </dgm:pt>
    <dgm:pt modelId="{5948FF73-6547-4FF5-A611-B8F603B29EB8}" type="sibTrans" cxnId="{D7D47437-FE59-4395-8C7C-7584E6F3122B}">
      <dgm:prSet/>
      <dgm:spPr/>
      <dgm:t>
        <a:bodyPr/>
        <a:lstStyle/>
        <a:p>
          <a:endParaRPr lang="hu-HU"/>
        </a:p>
      </dgm:t>
    </dgm:pt>
    <dgm:pt modelId="{747F0B79-F477-41D0-9807-B39DA695731B}">
      <dgm:prSet/>
      <dgm:spPr/>
      <dgm:t>
        <a:bodyPr/>
        <a:lstStyle/>
        <a:p>
          <a:pPr marR="0" rtl="0"/>
          <a:r>
            <a:rPr lang="hu-HU" b="1" baseline="0" dirty="0" smtClean="0">
              <a:latin typeface="Arial"/>
            </a:rPr>
            <a:t>ÉRDEKÉRVÉNYESÍTÉS ELŐSEGÍTÉSE </a:t>
          </a:r>
        </a:p>
        <a:p>
          <a:pPr marR="0" rtl="0"/>
          <a:r>
            <a:rPr lang="hu-HU" b="1" baseline="0" dirty="0" smtClean="0">
              <a:latin typeface="Arial"/>
            </a:rPr>
            <a:t>(ezen belül a jogi segítségnyújtás)</a:t>
          </a:r>
          <a:endParaRPr lang="hu-HU" dirty="0" smtClean="0"/>
        </a:p>
      </dgm:t>
    </dgm:pt>
    <dgm:pt modelId="{1F390903-7066-450F-A89D-EE9B2B606A8C}" type="parTrans" cxnId="{F762E494-1CA6-45E1-9CAE-249145EEC396}">
      <dgm:prSet/>
      <dgm:spPr/>
      <dgm:t>
        <a:bodyPr/>
        <a:lstStyle/>
        <a:p>
          <a:endParaRPr lang="hu-HU"/>
        </a:p>
      </dgm:t>
    </dgm:pt>
    <dgm:pt modelId="{D3421256-0B8F-4DA3-AB6E-112ECA1D1E3A}" type="sibTrans" cxnId="{F762E494-1CA6-45E1-9CAE-249145EEC396}">
      <dgm:prSet/>
      <dgm:spPr/>
      <dgm:t>
        <a:bodyPr/>
        <a:lstStyle/>
        <a:p>
          <a:endParaRPr lang="hu-HU"/>
        </a:p>
      </dgm:t>
    </dgm:pt>
    <dgm:pt modelId="{373347A0-2DD6-4907-9CDB-14E1A477E31E}" type="pres">
      <dgm:prSet presAssocID="{CF4FB1DB-6971-404E-9F12-25ADE8DFBD8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EC4D85F-4C86-410D-A228-270CFDFEB6F5}" type="pres">
      <dgm:prSet presAssocID="{1EF2EECD-3455-4F5A-A6DD-CF7196A07F43}" presName="hierRoot1" presStyleCnt="0">
        <dgm:presLayoutVars>
          <dgm:hierBranch val="hang"/>
        </dgm:presLayoutVars>
      </dgm:prSet>
      <dgm:spPr/>
    </dgm:pt>
    <dgm:pt modelId="{96874015-3D21-4383-A302-610DFBB01013}" type="pres">
      <dgm:prSet presAssocID="{1EF2EECD-3455-4F5A-A6DD-CF7196A07F43}" presName="rootComposite1" presStyleCnt="0"/>
      <dgm:spPr/>
    </dgm:pt>
    <dgm:pt modelId="{D9D7F2A6-EBBD-4702-BA26-96233EED7BC4}" type="pres">
      <dgm:prSet presAssocID="{1EF2EECD-3455-4F5A-A6DD-CF7196A07F43}" presName="rootText1" presStyleLbl="node0" presStyleIdx="0" presStyleCnt="1" custScaleX="427519" custLinFactX="89631" custLinFactY="-13313" custLinFactNeighborX="100000" custLinFactNeighborY="-100000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B183DFAD-23CD-4540-BE3F-73B6E53768FC}" type="pres">
      <dgm:prSet presAssocID="{1EF2EECD-3455-4F5A-A6DD-CF7196A07F43}" presName="rootConnector1" presStyleLbl="node1" presStyleIdx="0" presStyleCnt="0"/>
      <dgm:spPr/>
      <dgm:t>
        <a:bodyPr/>
        <a:lstStyle/>
        <a:p>
          <a:endParaRPr lang="hu-HU"/>
        </a:p>
      </dgm:t>
    </dgm:pt>
    <dgm:pt modelId="{9ABE71BE-C108-4E0D-8BF0-B3CAEFF9AAC9}" type="pres">
      <dgm:prSet presAssocID="{1EF2EECD-3455-4F5A-A6DD-CF7196A07F43}" presName="hierChild2" presStyleCnt="0"/>
      <dgm:spPr/>
    </dgm:pt>
    <dgm:pt modelId="{76220EF9-FDF5-4A5F-A132-4C03E10AE0C0}" type="pres">
      <dgm:prSet presAssocID="{DDCCFCF1-6DBE-4D93-9C5C-713636D320F3}" presName="Name48" presStyleLbl="parChTrans1D2" presStyleIdx="0" presStyleCnt="2"/>
      <dgm:spPr/>
      <dgm:t>
        <a:bodyPr/>
        <a:lstStyle/>
        <a:p>
          <a:endParaRPr lang="hu-HU"/>
        </a:p>
      </dgm:t>
    </dgm:pt>
    <dgm:pt modelId="{E9F3FFE8-CA82-4219-AB9C-0EA3D3162939}" type="pres">
      <dgm:prSet presAssocID="{088CB624-F21C-4712-825F-A604767C7B83}" presName="hierRoot2" presStyleCnt="0">
        <dgm:presLayoutVars>
          <dgm:hierBranch/>
        </dgm:presLayoutVars>
      </dgm:prSet>
      <dgm:spPr/>
    </dgm:pt>
    <dgm:pt modelId="{D7ABD2EB-87BF-42BB-8C4B-923067550278}" type="pres">
      <dgm:prSet presAssocID="{088CB624-F21C-4712-825F-A604767C7B83}" presName="rootComposite" presStyleCnt="0"/>
      <dgm:spPr/>
    </dgm:pt>
    <dgm:pt modelId="{D483B6C8-F38E-4E7F-A75C-6D3D5A1D831E}" type="pres">
      <dgm:prSet presAssocID="{088CB624-F21C-4712-825F-A604767C7B83}" presName="rootText" presStyleLbl="node2" presStyleIdx="0" presStyleCnt="2" custScaleX="174657" custLinFactNeighborX="82412" custLinFactNeighborY="-69494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38EFC329-D46C-43A6-B086-341242252A7B}" type="pres">
      <dgm:prSet presAssocID="{088CB624-F21C-4712-825F-A604767C7B83}" presName="rootConnector" presStyleLbl="node2" presStyleIdx="0" presStyleCnt="2"/>
      <dgm:spPr/>
      <dgm:t>
        <a:bodyPr/>
        <a:lstStyle/>
        <a:p>
          <a:endParaRPr lang="hu-HU"/>
        </a:p>
      </dgm:t>
    </dgm:pt>
    <dgm:pt modelId="{BF249F4D-BEAF-4351-B2BC-D43671DD883E}" type="pres">
      <dgm:prSet presAssocID="{088CB624-F21C-4712-825F-A604767C7B83}" presName="hierChild4" presStyleCnt="0"/>
      <dgm:spPr/>
    </dgm:pt>
    <dgm:pt modelId="{9F27C44D-56CF-4312-951E-340832B9032D}" type="pres">
      <dgm:prSet presAssocID="{088CB624-F21C-4712-825F-A604767C7B83}" presName="hierChild5" presStyleCnt="0"/>
      <dgm:spPr/>
    </dgm:pt>
    <dgm:pt modelId="{FF146C00-F129-4F3E-A235-91287A0D8788}" type="pres">
      <dgm:prSet presAssocID="{69E2BFDE-484F-4232-852E-EA2DE8B1BE38}" presName="Name48" presStyleLbl="parChTrans1D2" presStyleIdx="1" presStyleCnt="2"/>
      <dgm:spPr/>
      <dgm:t>
        <a:bodyPr/>
        <a:lstStyle/>
        <a:p>
          <a:endParaRPr lang="hu-HU"/>
        </a:p>
      </dgm:t>
    </dgm:pt>
    <dgm:pt modelId="{11C82A0D-2BB1-4D4E-A574-43210227CAC6}" type="pres">
      <dgm:prSet presAssocID="{D5FCA522-A593-4A0D-BA38-F88A9C7FE288}" presName="hierRoot2" presStyleCnt="0">
        <dgm:presLayoutVars>
          <dgm:hierBranch val="hang"/>
        </dgm:presLayoutVars>
      </dgm:prSet>
      <dgm:spPr/>
    </dgm:pt>
    <dgm:pt modelId="{7170F05E-3790-405F-964D-A7110DC9AD59}" type="pres">
      <dgm:prSet presAssocID="{D5FCA522-A593-4A0D-BA38-F88A9C7FE288}" presName="rootComposite" presStyleCnt="0"/>
      <dgm:spPr/>
    </dgm:pt>
    <dgm:pt modelId="{EF7B91DF-B550-4852-8328-28BCFA8801A0}" type="pres">
      <dgm:prSet presAssocID="{D5FCA522-A593-4A0D-BA38-F88A9C7FE288}" presName="rootText" presStyleLbl="node2" presStyleIdx="1" presStyleCnt="2" custScaleX="223447" custLinFactX="96326" custLinFactNeighborX="100000" custLinFactNeighborY="-69494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E9433959-4F25-45D0-A948-564FFF2EC732}" type="pres">
      <dgm:prSet presAssocID="{D5FCA522-A593-4A0D-BA38-F88A9C7FE288}" presName="rootConnector" presStyleLbl="node2" presStyleIdx="1" presStyleCnt="2"/>
      <dgm:spPr/>
      <dgm:t>
        <a:bodyPr/>
        <a:lstStyle/>
        <a:p>
          <a:endParaRPr lang="hu-HU"/>
        </a:p>
      </dgm:t>
    </dgm:pt>
    <dgm:pt modelId="{640012EB-F30E-467F-96EA-F46F738D3768}" type="pres">
      <dgm:prSet presAssocID="{D5FCA522-A593-4A0D-BA38-F88A9C7FE288}" presName="hierChild4" presStyleCnt="0"/>
      <dgm:spPr/>
    </dgm:pt>
    <dgm:pt modelId="{7A9A64F2-73C3-4C07-B97D-9F33247BB441}" type="pres">
      <dgm:prSet presAssocID="{89B95057-B219-4257-B176-04D0F0EFDA35}" presName="Name48" presStyleLbl="parChTrans1D3" presStyleIdx="0" presStyleCnt="2"/>
      <dgm:spPr/>
      <dgm:t>
        <a:bodyPr/>
        <a:lstStyle/>
        <a:p>
          <a:endParaRPr lang="hu-HU"/>
        </a:p>
      </dgm:t>
    </dgm:pt>
    <dgm:pt modelId="{F997E3DB-7F4A-4F64-B5FA-93BC974881C1}" type="pres">
      <dgm:prSet presAssocID="{D5DF2C69-A760-4B4A-B14F-D120AD52EA88}" presName="hierRoot2" presStyleCnt="0">
        <dgm:presLayoutVars>
          <dgm:hierBranch val="r"/>
        </dgm:presLayoutVars>
      </dgm:prSet>
      <dgm:spPr/>
    </dgm:pt>
    <dgm:pt modelId="{B82FE1CE-AA7C-4CC2-B66F-23A401A36049}" type="pres">
      <dgm:prSet presAssocID="{D5DF2C69-A760-4B4A-B14F-D120AD52EA88}" presName="rootComposite" presStyleCnt="0"/>
      <dgm:spPr/>
    </dgm:pt>
    <dgm:pt modelId="{23CFD410-CE63-42A5-A29A-32D6DB315864}" type="pres">
      <dgm:prSet presAssocID="{D5DF2C69-A760-4B4A-B14F-D120AD52EA88}" presName="rootText" presStyleLbl="node3" presStyleIdx="0" presStyleCnt="2" custScaleX="161398" custLinFactX="187038" custLinFactNeighborX="200000" custLinFactNeighborY="-25674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12471A67-FCD6-4373-A7A4-1CEA315F6B80}" type="pres">
      <dgm:prSet presAssocID="{D5DF2C69-A760-4B4A-B14F-D120AD52EA88}" presName="rootConnector" presStyleLbl="node3" presStyleIdx="0" presStyleCnt="2"/>
      <dgm:spPr/>
      <dgm:t>
        <a:bodyPr/>
        <a:lstStyle/>
        <a:p>
          <a:endParaRPr lang="hu-HU"/>
        </a:p>
      </dgm:t>
    </dgm:pt>
    <dgm:pt modelId="{F5F69C71-B739-4CC0-BE29-902B917D1E79}" type="pres">
      <dgm:prSet presAssocID="{D5DF2C69-A760-4B4A-B14F-D120AD52EA88}" presName="hierChild4" presStyleCnt="0"/>
      <dgm:spPr/>
    </dgm:pt>
    <dgm:pt modelId="{FB58B15C-4D8C-4C2F-91E1-5B734F384881}" type="pres">
      <dgm:prSet presAssocID="{D5DF2C69-A760-4B4A-B14F-D120AD52EA88}" presName="hierChild5" presStyleCnt="0"/>
      <dgm:spPr/>
    </dgm:pt>
    <dgm:pt modelId="{1666BADA-6ABD-47E6-BE26-49CF75E8E0F1}" type="pres">
      <dgm:prSet presAssocID="{E83DCF68-A039-4B4D-AAAD-1380898533FE}" presName="Name48" presStyleLbl="parChTrans1D3" presStyleIdx="1" presStyleCnt="2"/>
      <dgm:spPr/>
      <dgm:t>
        <a:bodyPr/>
        <a:lstStyle/>
        <a:p>
          <a:endParaRPr lang="hu-HU"/>
        </a:p>
      </dgm:t>
    </dgm:pt>
    <dgm:pt modelId="{10105473-51AB-479E-BAB8-944CD3FA361F}" type="pres">
      <dgm:prSet presAssocID="{EA47BCD3-A2E9-4FB3-A60D-CCB19D1EDBFF}" presName="hierRoot2" presStyleCnt="0">
        <dgm:presLayoutVars>
          <dgm:hierBranch val="hang"/>
        </dgm:presLayoutVars>
      </dgm:prSet>
      <dgm:spPr/>
    </dgm:pt>
    <dgm:pt modelId="{F781CF27-FEE7-4305-A8D4-D41724460F8F}" type="pres">
      <dgm:prSet presAssocID="{EA47BCD3-A2E9-4FB3-A60D-CCB19D1EDBFF}" presName="rootComposite" presStyleCnt="0"/>
      <dgm:spPr/>
    </dgm:pt>
    <dgm:pt modelId="{AD7D0526-4217-4793-B3AD-2512A579CAF5}" type="pres">
      <dgm:prSet presAssocID="{EA47BCD3-A2E9-4FB3-A60D-CCB19D1EDBFF}" presName="rootText" presStyleLbl="node3" presStyleIdx="1" presStyleCnt="2" custScaleX="195273" custLinFactX="-96289" custLinFactNeighborX="-100000" custLinFactNeighborY="-25674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5D51E114-E554-4CD9-921D-65FD96DED504}" type="pres">
      <dgm:prSet presAssocID="{EA47BCD3-A2E9-4FB3-A60D-CCB19D1EDBFF}" presName="rootConnector" presStyleLbl="node3" presStyleIdx="1" presStyleCnt="2"/>
      <dgm:spPr/>
      <dgm:t>
        <a:bodyPr/>
        <a:lstStyle/>
        <a:p>
          <a:endParaRPr lang="hu-HU"/>
        </a:p>
      </dgm:t>
    </dgm:pt>
    <dgm:pt modelId="{825E4943-E40E-4E72-AB4B-3C6E7F577822}" type="pres">
      <dgm:prSet presAssocID="{EA47BCD3-A2E9-4FB3-A60D-CCB19D1EDBFF}" presName="hierChild4" presStyleCnt="0"/>
      <dgm:spPr/>
    </dgm:pt>
    <dgm:pt modelId="{ECF76CCA-10A1-49EE-80C3-82B971B44446}" type="pres">
      <dgm:prSet presAssocID="{D9B1BF28-A7F7-439C-A209-D3BF48E109D1}" presName="Name48" presStyleLbl="parChTrans1D4" presStyleIdx="0" presStyleCnt="2"/>
      <dgm:spPr/>
      <dgm:t>
        <a:bodyPr/>
        <a:lstStyle/>
        <a:p>
          <a:endParaRPr lang="hu-HU"/>
        </a:p>
      </dgm:t>
    </dgm:pt>
    <dgm:pt modelId="{AC00F7FF-D7BC-404C-9E2E-66AE18680442}" type="pres">
      <dgm:prSet presAssocID="{D2939AF4-1105-46CF-B8D0-84691F55E7E0}" presName="hierRoot2" presStyleCnt="0">
        <dgm:presLayoutVars>
          <dgm:hierBranch val="init"/>
        </dgm:presLayoutVars>
      </dgm:prSet>
      <dgm:spPr/>
    </dgm:pt>
    <dgm:pt modelId="{39A37820-A2A5-471D-94C2-8CE447CD8F46}" type="pres">
      <dgm:prSet presAssocID="{D2939AF4-1105-46CF-B8D0-84691F55E7E0}" presName="rootComposite" presStyleCnt="0"/>
      <dgm:spPr/>
    </dgm:pt>
    <dgm:pt modelId="{1211846E-D9D1-49AC-8222-831CE68B55AE}" type="pres">
      <dgm:prSet presAssocID="{D2939AF4-1105-46CF-B8D0-84691F55E7E0}" presName="rootText" presStyleLbl="node4" presStyleIdx="0" presStyleCnt="2" custScaleX="166455" custScaleY="228569" custLinFactX="-100000" custLinFactNeighborX="-145614" custLinFactNeighborY="46732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2DA1C16A-B52A-4722-8688-2B72B57CA814}" type="pres">
      <dgm:prSet presAssocID="{D2939AF4-1105-46CF-B8D0-84691F55E7E0}" presName="rootConnector" presStyleLbl="node4" presStyleIdx="0" presStyleCnt="2"/>
      <dgm:spPr/>
      <dgm:t>
        <a:bodyPr/>
        <a:lstStyle/>
        <a:p>
          <a:endParaRPr lang="hu-HU"/>
        </a:p>
      </dgm:t>
    </dgm:pt>
    <dgm:pt modelId="{A6B13B37-49A1-4788-9FEC-723F37A6CAB1}" type="pres">
      <dgm:prSet presAssocID="{D2939AF4-1105-46CF-B8D0-84691F55E7E0}" presName="hierChild4" presStyleCnt="0"/>
      <dgm:spPr/>
    </dgm:pt>
    <dgm:pt modelId="{24884783-BA27-4073-88C0-7E7D81D0D3DE}" type="pres">
      <dgm:prSet presAssocID="{D2939AF4-1105-46CF-B8D0-84691F55E7E0}" presName="hierChild5" presStyleCnt="0"/>
      <dgm:spPr/>
    </dgm:pt>
    <dgm:pt modelId="{6009AB93-14E9-4849-AA7A-70EB82AEA0CB}" type="pres">
      <dgm:prSet presAssocID="{1F390903-7066-450F-A89D-EE9B2B606A8C}" presName="Name48" presStyleLbl="parChTrans1D4" presStyleIdx="1" presStyleCnt="2"/>
      <dgm:spPr/>
      <dgm:t>
        <a:bodyPr/>
        <a:lstStyle/>
        <a:p>
          <a:endParaRPr lang="hu-HU"/>
        </a:p>
      </dgm:t>
    </dgm:pt>
    <dgm:pt modelId="{7A6229C9-6CD3-46AB-B31A-E7E30F93193A}" type="pres">
      <dgm:prSet presAssocID="{747F0B79-F477-41D0-9807-B39DA695731B}" presName="hierRoot2" presStyleCnt="0">
        <dgm:presLayoutVars>
          <dgm:hierBranch val="init"/>
        </dgm:presLayoutVars>
      </dgm:prSet>
      <dgm:spPr/>
    </dgm:pt>
    <dgm:pt modelId="{3A897048-22B1-402D-800F-8CAFD72B8910}" type="pres">
      <dgm:prSet presAssocID="{747F0B79-F477-41D0-9807-B39DA695731B}" presName="rootComposite" presStyleCnt="0"/>
      <dgm:spPr/>
    </dgm:pt>
    <dgm:pt modelId="{59D4954B-B2FA-45E8-9554-C1E655DF262A}" type="pres">
      <dgm:prSet presAssocID="{747F0B79-F477-41D0-9807-B39DA695731B}" presName="rootText" presStyleLbl="node4" presStyleIdx="1" presStyleCnt="2" custScaleX="228256" custScaleY="228569" custLinFactX="-82928" custLinFactNeighborX="-100000" custLinFactNeighborY="43111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62FD4B7B-EFDA-451A-8818-F3ED5F445AEF}" type="pres">
      <dgm:prSet presAssocID="{747F0B79-F477-41D0-9807-B39DA695731B}" presName="rootConnector" presStyleLbl="node4" presStyleIdx="1" presStyleCnt="2"/>
      <dgm:spPr/>
      <dgm:t>
        <a:bodyPr/>
        <a:lstStyle/>
        <a:p>
          <a:endParaRPr lang="hu-HU"/>
        </a:p>
      </dgm:t>
    </dgm:pt>
    <dgm:pt modelId="{E05A4EDE-BDE5-44EB-8088-26E2D150E76D}" type="pres">
      <dgm:prSet presAssocID="{747F0B79-F477-41D0-9807-B39DA695731B}" presName="hierChild4" presStyleCnt="0"/>
      <dgm:spPr/>
    </dgm:pt>
    <dgm:pt modelId="{DAC00ADB-9A95-4A9A-8161-43713D38DE64}" type="pres">
      <dgm:prSet presAssocID="{747F0B79-F477-41D0-9807-B39DA695731B}" presName="hierChild5" presStyleCnt="0"/>
      <dgm:spPr/>
    </dgm:pt>
    <dgm:pt modelId="{B40883FB-F69F-4C3D-9297-8DAB0992B0BE}" type="pres">
      <dgm:prSet presAssocID="{EA47BCD3-A2E9-4FB3-A60D-CCB19D1EDBFF}" presName="hierChild5" presStyleCnt="0"/>
      <dgm:spPr/>
    </dgm:pt>
    <dgm:pt modelId="{07EDCB1C-2225-40C8-9D9B-8C6C0C67657F}" type="pres">
      <dgm:prSet presAssocID="{D5FCA522-A593-4A0D-BA38-F88A9C7FE288}" presName="hierChild5" presStyleCnt="0"/>
      <dgm:spPr/>
    </dgm:pt>
    <dgm:pt modelId="{FEE1D07B-87FB-43D3-9A20-D010E5260E2C}" type="pres">
      <dgm:prSet presAssocID="{1EF2EECD-3455-4F5A-A6DD-CF7196A07F43}" presName="hierChild3" presStyleCnt="0"/>
      <dgm:spPr/>
    </dgm:pt>
  </dgm:ptLst>
  <dgm:cxnLst>
    <dgm:cxn modelId="{A7DAA9DC-1356-4637-B685-8AB30AF65A98}" type="presOf" srcId="{1EF2EECD-3455-4F5A-A6DD-CF7196A07F43}" destId="{D9D7F2A6-EBBD-4702-BA26-96233EED7BC4}" srcOrd="0" destOrd="0" presId="urn:microsoft.com/office/officeart/2005/8/layout/orgChart1"/>
    <dgm:cxn modelId="{77412AEB-5F42-4D20-8EC0-FD53BD682C72}" type="presOf" srcId="{EA47BCD3-A2E9-4FB3-A60D-CCB19D1EDBFF}" destId="{5D51E114-E554-4CD9-921D-65FD96DED504}" srcOrd="1" destOrd="0" presId="urn:microsoft.com/office/officeart/2005/8/layout/orgChart1"/>
    <dgm:cxn modelId="{ECE4C580-DADD-43DF-A4A0-C9B38BCCC563}" type="presOf" srcId="{088CB624-F21C-4712-825F-A604767C7B83}" destId="{38EFC329-D46C-43A6-B086-341242252A7B}" srcOrd="1" destOrd="0" presId="urn:microsoft.com/office/officeart/2005/8/layout/orgChart1"/>
    <dgm:cxn modelId="{506570DB-6B8D-4F58-B2FC-A11A941290CF}" srcId="{D5FCA522-A593-4A0D-BA38-F88A9C7FE288}" destId="{D5DF2C69-A760-4B4A-B14F-D120AD52EA88}" srcOrd="0" destOrd="0" parTransId="{89B95057-B219-4257-B176-04D0F0EFDA35}" sibTransId="{ED2EED68-EAB6-4B17-AC87-67C7762C407A}"/>
    <dgm:cxn modelId="{7FE45025-A754-4534-BED4-5646B7BCC135}" type="presOf" srcId="{E83DCF68-A039-4B4D-AAAD-1380898533FE}" destId="{1666BADA-6ABD-47E6-BE26-49CF75E8E0F1}" srcOrd="0" destOrd="0" presId="urn:microsoft.com/office/officeart/2005/8/layout/orgChart1"/>
    <dgm:cxn modelId="{CC9A6074-391B-40A6-BFC7-8D5736C85CA6}" type="presOf" srcId="{D5DF2C69-A760-4B4A-B14F-D120AD52EA88}" destId="{12471A67-FCD6-4373-A7A4-1CEA315F6B80}" srcOrd="1" destOrd="0" presId="urn:microsoft.com/office/officeart/2005/8/layout/orgChart1"/>
    <dgm:cxn modelId="{369A97D4-3A3A-4D48-9647-7E0BC6C56612}" type="presOf" srcId="{D2939AF4-1105-46CF-B8D0-84691F55E7E0}" destId="{2DA1C16A-B52A-4722-8688-2B72B57CA814}" srcOrd="1" destOrd="0" presId="urn:microsoft.com/office/officeart/2005/8/layout/orgChart1"/>
    <dgm:cxn modelId="{91D888A7-E2B3-4FB7-95F2-2068AC33B6B7}" type="presOf" srcId="{747F0B79-F477-41D0-9807-B39DA695731B}" destId="{62FD4B7B-EFDA-451A-8818-F3ED5F445AEF}" srcOrd="1" destOrd="0" presId="urn:microsoft.com/office/officeart/2005/8/layout/orgChart1"/>
    <dgm:cxn modelId="{36BC5512-79B4-48C5-B97D-0291EC1AF5D3}" type="presOf" srcId="{088CB624-F21C-4712-825F-A604767C7B83}" destId="{D483B6C8-F38E-4E7F-A75C-6D3D5A1D831E}" srcOrd="0" destOrd="0" presId="urn:microsoft.com/office/officeart/2005/8/layout/orgChart1"/>
    <dgm:cxn modelId="{055368DD-1A5F-4A11-8A64-DED0A6520DDD}" srcId="{1EF2EECD-3455-4F5A-A6DD-CF7196A07F43}" destId="{088CB624-F21C-4712-825F-A604767C7B83}" srcOrd="0" destOrd="0" parTransId="{DDCCFCF1-6DBE-4D93-9C5C-713636D320F3}" sibTransId="{74F43BEB-7332-48AF-A8C8-DDFB7CAF7EF8}"/>
    <dgm:cxn modelId="{2DDB0AEF-B8F8-4075-9BC2-E3F95D2CF87A}" type="presOf" srcId="{D5FCA522-A593-4A0D-BA38-F88A9C7FE288}" destId="{EF7B91DF-B550-4852-8328-28BCFA8801A0}" srcOrd="0" destOrd="0" presId="urn:microsoft.com/office/officeart/2005/8/layout/orgChart1"/>
    <dgm:cxn modelId="{AB652105-EADF-423B-90F1-2D06EA9CF8D6}" type="presOf" srcId="{1EF2EECD-3455-4F5A-A6DD-CF7196A07F43}" destId="{B183DFAD-23CD-4540-BE3F-73B6E53768FC}" srcOrd="1" destOrd="0" presId="urn:microsoft.com/office/officeart/2005/8/layout/orgChart1"/>
    <dgm:cxn modelId="{D7D47437-FE59-4395-8C7C-7584E6F3122B}" srcId="{EA47BCD3-A2E9-4FB3-A60D-CCB19D1EDBFF}" destId="{D2939AF4-1105-46CF-B8D0-84691F55E7E0}" srcOrd="0" destOrd="0" parTransId="{D9B1BF28-A7F7-439C-A209-D3BF48E109D1}" sibTransId="{5948FF73-6547-4FF5-A611-B8F603B29EB8}"/>
    <dgm:cxn modelId="{2AA16850-8904-450D-B3EC-8AC3E4903939}" type="presOf" srcId="{89B95057-B219-4257-B176-04D0F0EFDA35}" destId="{7A9A64F2-73C3-4C07-B97D-9F33247BB441}" srcOrd="0" destOrd="0" presId="urn:microsoft.com/office/officeart/2005/8/layout/orgChart1"/>
    <dgm:cxn modelId="{EF88F38D-6DB0-4963-B414-931610FD07BC}" type="presOf" srcId="{CF4FB1DB-6971-404E-9F12-25ADE8DFBD8F}" destId="{373347A0-2DD6-4907-9CDB-14E1A477E31E}" srcOrd="0" destOrd="0" presId="urn:microsoft.com/office/officeart/2005/8/layout/orgChart1"/>
    <dgm:cxn modelId="{E40B3ACC-0C4E-4E37-901C-6B27CE0BA182}" srcId="{1EF2EECD-3455-4F5A-A6DD-CF7196A07F43}" destId="{D5FCA522-A593-4A0D-BA38-F88A9C7FE288}" srcOrd="1" destOrd="0" parTransId="{69E2BFDE-484F-4232-852E-EA2DE8B1BE38}" sibTransId="{C1C476E6-1C84-4CBB-8C36-BDF13A4A36AC}"/>
    <dgm:cxn modelId="{1C4C2382-222D-4788-8202-C2A43F116253}" srcId="{CF4FB1DB-6971-404E-9F12-25ADE8DFBD8F}" destId="{1EF2EECD-3455-4F5A-A6DD-CF7196A07F43}" srcOrd="0" destOrd="0" parTransId="{35D4C32F-F2AF-4935-92DB-8EC03FE6878F}" sibTransId="{D9A45865-90B2-46E9-8295-3FED3E41DB29}"/>
    <dgm:cxn modelId="{0A2FC101-7773-45F5-80F5-DA4F975C8610}" type="presOf" srcId="{D5FCA522-A593-4A0D-BA38-F88A9C7FE288}" destId="{E9433959-4F25-45D0-A948-564FFF2EC732}" srcOrd="1" destOrd="0" presId="urn:microsoft.com/office/officeart/2005/8/layout/orgChart1"/>
    <dgm:cxn modelId="{096726B4-F2FD-4049-A75D-9D5987FB1ED7}" type="presOf" srcId="{D5DF2C69-A760-4B4A-B14F-D120AD52EA88}" destId="{23CFD410-CE63-42A5-A29A-32D6DB315864}" srcOrd="0" destOrd="0" presId="urn:microsoft.com/office/officeart/2005/8/layout/orgChart1"/>
    <dgm:cxn modelId="{97DB41E6-2B45-445D-B015-55E95E198E12}" type="presOf" srcId="{EA47BCD3-A2E9-4FB3-A60D-CCB19D1EDBFF}" destId="{AD7D0526-4217-4793-B3AD-2512A579CAF5}" srcOrd="0" destOrd="0" presId="urn:microsoft.com/office/officeart/2005/8/layout/orgChart1"/>
    <dgm:cxn modelId="{C3196CE4-26B2-4D7F-98C5-144880E141B9}" type="presOf" srcId="{DDCCFCF1-6DBE-4D93-9C5C-713636D320F3}" destId="{76220EF9-FDF5-4A5F-A132-4C03E10AE0C0}" srcOrd="0" destOrd="0" presId="urn:microsoft.com/office/officeart/2005/8/layout/orgChart1"/>
    <dgm:cxn modelId="{D1233B26-D886-4A9C-BBF8-2D5F730548A0}" type="presOf" srcId="{D9B1BF28-A7F7-439C-A209-D3BF48E109D1}" destId="{ECF76CCA-10A1-49EE-80C3-82B971B44446}" srcOrd="0" destOrd="0" presId="urn:microsoft.com/office/officeart/2005/8/layout/orgChart1"/>
    <dgm:cxn modelId="{7B8C9C09-10A3-4D5F-9017-879FFDCDB904}" srcId="{D5FCA522-A593-4A0D-BA38-F88A9C7FE288}" destId="{EA47BCD3-A2E9-4FB3-A60D-CCB19D1EDBFF}" srcOrd="1" destOrd="0" parTransId="{E83DCF68-A039-4B4D-AAAD-1380898533FE}" sibTransId="{8263DBA7-1CC7-450F-B04C-C28CC0F34E52}"/>
    <dgm:cxn modelId="{A794053E-DE2A-45C8-9BC4-114DE9FB8FFA}" type="presOf" srcId="{1F390903-7066-450F-A89D-EE9B2B606A8C}" destId="{6009AB93-14E9-4849-AA7A-70EB82AEA0CB}" srcOrd="0" destOrd="0" presId="urn:microsoft.com/office/officeart/2005/8/layout/orgChart1"/>
    <dgm:cxn modelId="{F762E494-1CA6-45E1-9CAE-249145EEC396}" srcId="{EA47BCD3-A2E9-4FB3-A60D-CCB19D1EDBFF}" destId="{747F0B79-F477-41D0-9807-B39DA695731B}" srcOrd="1" destOrd="0" parTransId="{1F390903-7066-450F-A89D-EE9B2B606A8C}" sibTransId="{D3421256-0B8F-4DA3-AB6E-112ECA1D1E3A}"/>
    <dgm:cxn modelId="{E69745EE-3F6A-4AFA-A9EA-1BE236B6B853}" type="presOf" srcId="{747F0B79-F477-41D0-9807-B39DA695731B}" destId="{59D4954B-B2FA-45E8-9554-C1E655DF262A}" srcOrd="0" destOrd="0" presId="urn:microsoft.com/office/officeart/2005/8/layout/orgChart1"/>
    <dgm:cxn modelId="{C173428A-48C5-47BD-AEA3-2EB645FDF625}" type="presOf" srcId="{69E2BFDE-484F-4232-852E-EA2DE8B1BE38}" destId="{FF146C00-F129-4F3E-A235-91287A0D8788}" srcOrd="0" destOrd="0" presId="urn:microsoft.com/office/officeart/2005/8/layout/orgChart1"/>
    <dgm:cxn modelId="{A917C399-DBFC-4658-8F28-0D61740FEEC9}" type="presOf" srcId="{D2939AF4-1105-46CF-B8D0-84691F55E7E0}" destId="{1211846E-D9D1-49AC-8222-831CE68B55AE}" srcOrd="0" destOrd="0" presId="urn:microsoft.com/office/officeart/2005/8/layout/orgChart1"/>
    <dgm:cxn modelId="{3489F0E1-949F-4917-90E8-6D4AC2C6D3C9}" type="presParOf" srcId="{373347A0-2DD6-4907-9CDB-14E1A477E31E}" destId="{1EC4D85F-4C86-410D-A228-270CFDFEB6F5}" srcOrd="0" destOrd="0" presId="urn:microsoft.com/office/officeart/2005/8/layout/orgChart1"/>
    <dgm:cxn modelId="{1F3052DA-9DE7-40AD-88D5-BDF12338D4F4}" type="presParOf" srcId="{1EC4D85F-4C86-410D-A228-270CFDFEB6F5}" destId="{96874015-3D21-4383-A302-610DFBB01013}" srcOrd="0" destOrd="0" presId="urn:microsoft.com/office/officeart/2005/8/layout/orgChart1"/>
    <dgm:cxn modelId="{16FB5FD3-90A4-4212-96B0-4CB69168663D}" type="presParOf" srcId="{96874015-3D21-4383-A302-610DFBB01013}" destId="{D9D7F2A6-EBBD-4702-BA26-96233EED7BC4}" srcOrd="0" destOrd="0" presId="urn:microsoft.com/office/officeart/2005/8/layout/orgChart1"/>
    <dgm:cxn modelId="{DE5F7E53-C24D-466D-A503-F98EEBC04ADE}" type="presParOf" srcId="{96874015-3D21-4383-A302-610DFBB01013}" destId="{B183DFAD-23CD-4540-BE3F-73B6E53768FC}" srcOrd="1" destOrd="0" presId="urn:microsoft.com/office/officeart/2005/8/layout/orgChart1"/>
    <dgm:cxn modelId="{8CE27BC1-26AD-486F-9764-6C25024C8F42}" type="presParOf" srcId="{1EC4D85F-4C86-410D-A228-270CFDFEB6F5}" destId="{9ABE71BE-C108-4E0D-8BF0-B3CAEFF9AAC9}" srcOrd="1" destOrd="0" presId="urn:microsoft.com/office/officeart/2005/8/layout/orgChart1"/>
    <dgm:cxn modelId="{833C243D-0160-4069-9060-970D50E7684D}" type="presParOf" srcId="{9ABE71BE-C108-4E0D-8BF0-B3CAEFF9AAC9}" destId="{76220EF9-FDF5-4A5F-A132-4C03E10AE0C0}" srcOrd="0" destOrd="0" presId="urn:microsoft.com/office/officeart/2005/8/layout/orgChart1"/>
    <dgm:cxn modelId="{AB9B50B2-B3D9-4294-8261-34D9381C0B17}" type="presParOf" srcId="{9ABE71BE-C108-4E0D-8BF0-B3CAEFF9AAC9}" destId="{E9F3FFE8-CA82-4219-AB9C-0EA3D3162939}" srcOrd="1" destOrd="0" presId="urn:microsoft.com/office/officeart/2005/8/layout/orgChart1"/>
    <dgm:cxn modelId="{EE13C02B-EC1A-4021-BC5D-90B5ABF318F8}" type="presParOf" srcId="{E9F3FFE8-CA82-4219-AB9C-0EA3D3162939}" destId="{D7ABD2EB-87BF-42BB-8C4B-923067550278}" srcOrd="0" destOrd="0" presId="urn:microsoft.com/office/officeart/2005/8/layout/orgChart1"/>
    <dgm:cxn modelId="{E4DDE2B9-D9C1-4AD1-A21F-DD381E44EC38}" type="presParOf" srcId="{D7ABD2EB-87BF-42BB-8C4B-923067550278}" destId="{D483B6C8-F38E-4E7F-A75C-6D3D5A1D831E}" srcOrd="0" destOrd="0" presId="urn:microsoft.com/office/officeart/2005/8/layout/orgChart1"/>
    <dgm:cxn modelId="{8F431F86-19E2-443D-BAFA-54C18033D67D}" type="presParOf" srcId="{D7ABD2EB-87BF-42BB-8C4B-923067550278}" destId="{38EFC329-D46C-43A6-B086-341242252A7B}" srcOrd="1" destOrd="0" presId="urn:microsoft.com/office/officeart/2005/8/layout/orgChart1"/>
    <dgm:cxn modelId="{C5BCE1A1-63C4-4CDC-89EB-9E1EC1B29853}" type="presParOf" srcId="{E9F3FFE8-CA82-4219-AB9C-0EA3D3162939}" destId="{BF249F4D-BEAF-4351-B2BC-D43671DD883E}" srcOrd="1" destOrd="0" presId="urn:microsoft.com/office/officeart/2005/8/layout/orgChart1"/>
    <dgm:cxn modelId="{E0E41DA8-43F5-4F63-89C0-3682164CA37B}" type="presParOf" srcId="{E9F3FFE8-CA82-4219-AB9C-0EA3D3162939}" destId="{9F27C44D-56CF-4312-951E-340832B9032D}" srcOrd="2" destOrd="0" presId="urn:microsoft.com/office/officeart/2005/8/layout/orgChart1"/>
    <dgm:cxn modelId="{C3255F06-473A-4734-96FC-C7442653AD13}" type="presParOf" srcId="{9ABE71BE-C108-4E0D-8BF0-B3CAEFF9AAC9}" destId="{FF146C00-F129-4F3E-A235-91287A0D8788}" srcOrd="2" destOrd="0" presId="urn:microsoft.com/office/officeart/2005/8/layout/orgChart1"/>
    <dgm:cxn modelId="{BCA1ED6F-5E2B-40EF-BA08-B855F12B25B2}" type="presParOf" srcId="{9ABE71BE-C108-4E0D-8BF0-B3CAEFF9AAC9}" destId="{11C82A0D-2BB1-4D4E-A574-43210227CAC6}" srcOrd="3" destOrd="0" presId="urn:microsoft.com/office/officeart/2005/8/layout/orgChart1"/>
    <dgm:cxn modelId="{7EE4CB1B-F45A-4F06-BD9F-63C550F9763C}" type="presParOf" srcId="{11C82A0D-2BB1-4D4E-A574-43210227CAC6}" destId="{7170F05E-3790-405F-964D-A7110DC9AD59}" srcOrd="0" destOrd="0" presId="urn:microsoft.com/office/officeart/2005/8/layout/orgChart1"/>
    <dgm:cxn modelId="{6F8FE7FE-126F-4EE8-97BE-4E1CE479921E}" type="presParOf" srcId="{7170F05E-3790-405F-964D-A7110DC9AD59}" destId="{EF7B91DF-B550-4852-8328-28BCFA8801A0}" srcOrd="0" destOrd="0" presId="urn:microsoft.com/office/officeart/2005/8/layout/orgChart1"/>
    <dgm:cxn modelId="{D8273548-C7B2-47CF-828A-56199F6B2B28}" type="presParOf" srcId="{7170F05E-3790-405F-964D-A7110DC9AD59}" destId="{E9433959-4F25-45D0-A948-564FFF2EC732}" srcOrd="1" destOrd="0" presId="urn:microsoft.com/office/officeart/2005/8/layout/orgChart1"/>
    <dgm:cxn modelId="{A48789DD-A80D-4EEE-AE03-DB00D6B15292}" type="presParOf" srcId="{11C82A0D-2BB1-4D4E-A574-43210227CAC6}" destId="{640012EB-F30E-467F-96EA-F46F738D3768}" srcOrd="1" destOrd="0" presId="urn:microsoft.com/office/officeart/2005/8/layout/orgChart1"/>
    <dgm:cxn modelId="{2B27F712-F3AF-462E-B0FD-325CDDB32316}" type="presParOf" srcId="{640012EB-F30E-467F-96EA-F46F738D3768}" destId="{7A9A64F2-73C3-4C07-B97D-9F33247BB441}" srcOrd="0" destOrd="0" presId="urn:microsoft.com/office/officeart/2005/8/layout/orgChart1"/>
    <dgm:cxn modelId="{E5BCE7AE-E633-4BA8-A82B-516C19B1FD9D}" type="presParOf" srcId="{640012EB-F30E-467F-96EA-F46F738D3768}" destId="{F997E3DB-7F4A-4F64-B5FA-93BC974881C1}" srcOrd="1" destOrd="0" presId="urn:microsoft.com/office/officeart/2005/8/layout/orgChart1"/>
    <dgm:cxn modelId="{9FB7F87E-AA96-4AE8-B9C0-A1C87108CDBC}" type="presParOf" srcId="{F997E3DB-7F4A-4F64-B5FA-93BC974881C1}" destId="{B82FE1CE-AA7C-4CC2-B66F-23A401A36049}" srcOrd="0" destOrd="0" presId="urn:microsoft.com/office/officeart/2005/8/layout/orgChart1"/>
    <dgm:cxn modelId="{734EBF40-A447-47C2-A280-51D1B460A5D6}" type="presParOf" srcId="{B82FE1CE-AA7C-4CC2-B66F-23A401A36049}" destId="{23CFD410-CE63-42A5-A29A-32D6DB315864}" srcOrd="0" destOrd="0" presId="urn:microsoft.com/office/officeart/2005/8/layout/orgChart1"/>
    <dgm:cxn modelId="{EE0DC1A0-75AC-416D-B47F-7889543F45D8}" type="presParOf" srcId="{B82FE1CE-AA7C-4CC2-B66F-23A401A36049}" destId="{12471A67-FCD6-4373-A7A4-1CEA315F6B80}" srcOrd="1" destOrd="0" presId="urn:microsoft.com/office/officeart/2005/8/layout/orgChart1"/>
    <dgm:cxn modelId="{97B9483B-F8F8-45BD-9389-99D0A35AB27E}" type="presParOf" srcId="{F997E3DB-7F4A-4F64-B5FA-93BC974881C1}" destId="{F5F69C71-B739-4CC0-BE29-902B917D1E79}" srcOrd="1" destOrd="0" presId="urn:microsoft.com/office/officeart/2005/8/layout/orgChart1"/>
    <dgm:cxn modelId="{0BA68C48-2A49-4901-BE83-E8E2B01BDAA2}" type="presParOf" srcId="{F997E3DB-7F4A-4F64-B5FA-93BC974881C1}" destId="{FB58B15C-4D8C-4C2F-91E1-5B734F384881}" srcOrd="2" destOrd="0" presId="urn:microsoft.com/office/officeart/2005/8/layout/orgChart1"/>
    <dgm:cxn modelId="{3DE0C2F0-E741-4EC3-9600-578B4576A7D5}" type="presParOf" srcId="{640012EB-F30E-467F-96EA-F46F738D3768}" destId="{1666BADA-6ABD-47E6-BE26-49CF75E8E0F1}" srcOrd="2" destOrd="0" presId="urn:microsoft.com/office/officeart/2005/8/layout/orgChart1"/>
    <dgm:cxn modelId="{A32DDDF8-48B5-421C-8A01-E13AC42704EB}" type="presParOf" srcId="{640012EB-F30E-467F-96EA-F46F738D3768}" destId="{10105473-51AB-479E-BAB8-944CD3FA361F}" srcOrd="3" destOrd="0" presId="urn:microsoft.com/office/officeart/2005/8/layout/orgChart1"/>
    <dgm:cxn modelId="{4C04B424-6AE2-4CAB-800C-53B11F9E54B3}" type="presParOf" srcId="{10105473-51AB-479E-BAB8-944CD3FA361F}" destId="{F781CF27-FEE7-4305-A8D4-D41724460F8F}" srcOrd="0" destOrd="0" presId="urn:microsoft.com/office/officeart/2005/8/layout/orgChart1"/>
    <dgm:cxn modelId="{B6DA30BB-257F-4E82-80C5-16EB1ACF5F1C}" type="presParOf" srcId="{F781CF27-FEE7-4305-A8D4-D41724460F8F}" destId="{AD7D0526-4217-4793-B3AD-2512A579CAF5}" srcOrd="0" destOrd="0" presId="urn:microsoft.com/office/officeart/2005/8/layout/orgChart1"/>
    <dgm:cxn modelId="{455C23AB-2723-4021-8EA7-659EE0A9FC8F}" type="presParOf" srcId="{F781CF27-FEE7-4305-A8D4-D41724460F8F}" destId="{5D51E114-E554-4CD9-921D-65FD96DED504}" srcOrd="1" destOrd="0" presId="urn:microsoft.com/office/officeart/2005/8/layout/orgChart1"/>
    <dgm:cxn modelId="{4D8B29E8-FBFF-4D85-BFEB-4F282944F5F2}" type="presParOf" srcId="{10105473-51AB-479E-BAB8-944CD3FA361F}" destId="{825E4943-E40E-4E72-AB4B-3C6E7F577822}" srcOrd="1" destOrd="0" presId="urn:microsoft.com/office/officeart/2005/8/layout/orgChart1"/>
    <dgm:cxn modelId="{5F0A4AF0-5126-4B76-8F8B-B51A8C84FA2A}" type="presParOf" srcId="{825E4943-E40E-4E72-AB4B-3C6E7F577822}" destId="{ECF76CCA-10A1-49EE-80C3-82B971B44446}" srcOrd="0" destOrd="0" presId="urn:microsoft.com/office/officeart/2005/8/layout/orgChart1"/>
    <dgm:cxn modelId="{FF096091-A879-4BEF-BAF3-23A77503B2E6}" type="presParOf" srcId="{825E4943-E40E-4E72-AB4B-3C6E7F577822}" destId="{AC00F7FF-D7BC-404C-9E2E-66AE18680442}" srcOrd="1" destOrd="0" presId="urn:microsoft.com/office/officeart/2005/8/layout/orgChart1"/>
    <dgm:cxn modelId="{EE2E4C0D-09BF-4451-A344-DD2E3C25E0BE}" type="presParOf" srcId="{AC00F7FF-D7BC-404C-9E2E-66AE18680442}" destId="{39A37820-A2A5-471D-94C2-8CE447CD8F46}" srcOrd="0" destOrd="0" presId="urn:microsoft.com/office/officeart/2005/8/layout/orgChart1"/>
    <dgm:cxn modelId="{0B3FDA41-007E-46BE-9520-30ECB587AF21}" type="presParOf" srcId="{39A37820-A2A5-471D-94C2-8CE447CD8F46}" destId="{1211846E-D9D1-49AC-8222-831CE68B55AE}" srcOrd="0" destOrd="0" presId="urn:microsoft.com/office/officeart/2005/8/layout/orgChart1"/>
    <dgm:cxn modelId="{6257EF0E-E2C7-49D3-9B21-06B3F03BDB6B}" type="presParOf" srcId="{39A37820-A2A5-471D-94C2-8CE447CD8F46}" destId="{2DA1C16A-B52A-4722-8688-2B72B57CA814}" srcOrd="1" destOrd="0" presId="urn:microsoft.com/office/officeart/2005/8/layout/orgChart1"/>
    <dgm:cxn modelId="{3CF1F073-2D76-424A-9923-D19C3D772A4C}" type="presParOf" srcId="{AC00F7FF-D7BC-404C-9E2E-66AE18680442}" destId="{A6B13B37-49A1-4788-9FEC-723F37A6CAB1}" srcOrd="1" destOrd="0" presId="urn:microsoft.com/office/officeart/2005/8/layout/orgChart1"/>
    <dgm:cxn modelId="{22C3368D-BF36-41F6-A09B-4E6A244B3078}" type="presParOf" srcId="{AC00F7FF-D7BC-404C-9E2E-66AE18680442}" destId="{24884783-BA27-4073-88C0-7E7D81D0D3DE}" srcOrd="2" destOrd="0" presId="urn:microsoft.com/office/officeart/2005/8/layout/orgChart1"/>
    <dgm:cxn modelId="{0047A6FE-A28B-47FD-AC7B-BEF56E166236}" type="presParOf" srcId="{825E4943-E40E-4E72-AB4B-3C6E7F577822}" destId="{6009AB93-14E9-4849-AA7A-70EB82AEA0CB}" srcOrd="2" destOrd="0" presId="urn:microsoft.com/office/officeart/2005/8/layout/orgChart1"/>
    <dgm:cxn modelId="{4A93B32E-F619-4E1F-A324-8B8FB290CA22}" type="presParOf" srcId="{825E4943-E40E-4E72-AB4B-3C6E7F577822}" destId="{7A6229C9-6CD3-46AB-B31A-E7E30F93193A}" srcOrd="3" destOrd="0" presId="urn:microsoft.com/office/officeart/2005/8/layout/orgChart1"/>
    <dgm:cxn modelId="{C09D0C43-1877-4B02-B07D-751F12965D2F}" type="presParOf" srcId="{7A6229C9-6CD3-46AB-B31A-E7E30F93193A}" destId="{3A897048-22B1-402D-800F-8CAFD72B8910}" srcOrd="0" destOrd="0" presId="urn:microsoft.com/office/officeart/2005/8/layout/orgChart1"/>
    <dgm:cxn modelId="{D7A137D5-23F0-4001-8E62-DB11B371E279}" type="presParOf" srcId="{3A897048-22B1-402D-800F-8CAFD72B8910}" destId="{59D4954B-B2FA-45E8-9554-C1E655DF262A}" srcOrd="0" destOrd="0" presId="urn:microsoft.com/office/officeart/2005/8/layout/orgChart1"/>
    <dgm:cxn modelId="{2C611C49-9058-4474-B70D-EE5CC7F2BFF4}" type="presParOf" srcId="{3A897048-22B1-402D-800F-8CAFD72B8910}" destId="{62FD4B7B-EFDA-451A-8818-F3ED5F445AEF}" srcOrd="1" destOrd="0" presId="urn:microsoft.com/office/officeart/2005/8/layout/orgChart1"/>
    <dgm:cxn modelId="{8728E395-F94E-4A3C-B72F-0F121E263CC3}" type="presParOf" srcId="{7A6229C9-6CD3-46AB-B31A-E7E30F93193A}" destId="{E05A4EDE-BDE5-44EB-8088-26E2D150E76D}" srcOrd="1" destOrd="0" presId="urn:microsoft.com/office/officeart/2005/8/layout/orgChart1"/>
    <dgm:cxn modelId="{42ABCD97-91FC-4879-94F6-312595D9F69F}" type="presParOf" srcId="{7A6229C9-6CD3-46AB-B31A-E7E30F93193A}" destId="{DAC00ADB-9A95-4A9A-8161-43713D38DE64}" srcOrd="2" destOrd="0" presId="urn:microsoft.com/office/officeart/2005/8/layout/orgChart1"/>
    <dgm:cxn modelId="{AB786C6D-1235-42DE-AB49-CDA868216C44}" type="presParOf" srcId="{10105473-51AB-479E-BAB8-944CD3FA361F}" destId="{B40883FB-F69F-4C3D-9297-8DAB0992B0BE}" srcOrd="2" destOrd="0" presId="urn:microsoft.com/office/officeart/2005/8/layout/orgChart1"/>
    <dgm:cxn modelId="{468585CC-3732-481A-9117-BA35C4A61D98}" type="presParOf" srcId="{11C82A0D-2BB1-4D4E-A574-43210227CAC6}" destId="{07EDCB1C-2225-40C8-9D9B-8C6C0C67657F}" srcOrd="2" destOrd="0" presId="urn:microsoft.com/office/officeart/2005/8/layout/orgChart1"/>
    <dgm:cxn modelId="{0DE516A8-36B7-4FD5-A691-8911056E38EE}" type="presParOf" srcId="{1EC4D85F-4C86-410D-A228-270CFDFEB6F5}" destId="{FEE1D07B-87FB-43D3-9A20-D010E5260E2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9A79B6-4B79-4DA0-B5A9-3E15FFF0CE91}" type="datetimeFigureOut">
              <a:rPr lang="hu-HU" smtClean="0"/>
              <a:pPr/>
              <a:t>2012.10.17.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C77F7E-2275-491D-B1B9-D5311E60B9FB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DCFE57-3F34-44C2-A919-8BEFD33D0AC3}" type="datetimeFigureOut">
              <a:rPr lang="hu-HU" smtClean="0"/>
              <a:pPr/>
              <a:t>2012.10.17.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0B6CAD-D1E0-41EE-A468-A0AC7287D35A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BA0C7-E1EA-402F-B6DC-21C46FC81583}" type="slidenum">
              <a:rPr lang="hu-HU"/>
              <a:pPr/>
              <a:t>8</a:t>
            </a:fld>
            <a:endParaRPr lang="hu-HU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BA0C7-E1EA-402F-B6DC-21C46FC81583}" type="slidenum">
              <a:rPr lang="hu-HU"/>
              <a:pPr/>
              <a:t>9</a:t>
            </a:fld>
            <a:endParaRPr lang="hu-HU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5E7C-CE10-4F38-99D0-4640C06302C6}" type="datetimeFigureOut">
              <a:rPr lang="hu-HU" smtClean="0"/>
              <a:pPr/>
              <a:t>2012.10.17.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3B9A-6F67-43FE-BEDD-A3B3B3247EE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5E7C-CE10-4F38-99D0-4640C06302C6}" type="datetimeFigureOut">
              <a:rPr lang="hu-HU" smtClean="0"/>
              <a:pPr/>
              <a:t>2012.10.17.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3B9A-6F67-43FE-BEDD-A3B3B3247EE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5E7C-CE10-4F38-99D0-4640C06302C6}" type="datetimeFigureOut">
              <a:rPr lang="hu-HU" smtClean="0"/>
              <a:pPr/>
              <a:t>2012.10.17.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3B9A-6F67-43FE-BEDD-A3B3B3247EE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5E7C-CE10-4F38-99D0-4640C06302C6}" type="datetimeFigureOut">
              <a:rPr lang="hu-HU" smtClean="0"/>
              <a:pPr/>
              <a:t>2012.10.17.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3B9A-6F67-43FE-BEDD-A3B3B3247EE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5E7C-CE10-4F38-99D0-4640C06302C6}" type="datetimeFigureOut">
              <a:rPr lang="hu-HU" smtClean="0"/>
              <a:pPr/>
              <a:t>2012.10.17.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3B9A-6F67-43FE-BEDD-A3B3B3247EE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5E7C-CE10-4F38-99D0-4640C06302C6}" type="datetimeFigureOut">
              <a:rPr lang="hu-HU" smtClean="0"/>
              <a:pPr/>
              <a:t>2012.10.17.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3B9A-6F67-43FE-BEDD-A3B3B3247EE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5E7C-CE10-4F38-99D0-4640C06302C6}" type="datetimeFigureOut">
              <a:rPr lang="hu-HU" smtClean="0"/>
              <a:pPr/>
              <a:t>2012.10.17.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3B9A-6F67-43FE-BEDD-A3B3B3247EE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5E7C-CE10-4F38-99D0-4640C06302C6}" type="datetimeFigureOut">
              <a:rPr lang="hu-HU" smtClean="0"/>
              <a:pPr/>
              <a:t>2012.10.17.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3B9A-6F67-43FE-BEDD-A3B3B3247EE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5E7C-CE10-4F38-99D0-4640C06302C6}" type="datetimeFigureOut">
              <a:rPr lang="hu-HU" smtClean="0"/>
              <a:pPr/>
              <a:t>2012.10.17.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3B9A-6F67-43FE-BEDD-A3B3B3247EE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5E7C-CE10-4F38-99D0-4640C06302C6}" type="datetimeFigureOut">
              <a:rPr lang="hu-HU" smtClean="0"/>
              <a:pPr/>
              <a:t>2012.10.17.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3B9A-6F67-43FE-BEDD-A3B3B3247EE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5E7C-CE10-4F38-99D0-4640C06302C6}" type="datetimeFigureOut">
              <a:rPr lang="hu-HU" smtClean="0"/>
              <a:pPr/>
              <a:t>2012.10.17.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3B9A-6F67-43FE-BEDD-A3B3B3247EE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15E7C-CE10-4F38-99D0-4640C06302C6}" type="datetimeFigureOut">
              <a:rPr lang="hu-HU" smtClean="0"/>
              <a:pPr/>
              <a:t>2012.10.17.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C3B9A-6F67-43FE-BEDD-A3B3B3247EE5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/>
              <a:t>Alapfeladatok és fejlesztések az Áldozatsegítő Szolgálat munkájában</a:t>
            </a:r>
            <a:endParaRPr lang="hu-HU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hu-HU" b="1" dirty="0" smtClean="0"/>
              <a:t>„Együtt az áldozatokért”</a:t>
            </a:r>
            <a:endParaRPr lang="hu-HU" dirty="0" smtClean="0"/>
          </a:p>
          <a:p>
            <a:r>
              <a:rPr lang="hu-HU" dirty="0" smtClean="0"/>
              <a:t>szakmai konferencia</a:t>
            </a:r>
          </a:p>
          <a:p>
            <a:endParaRPr lang="hu-HU" dirty="0" smtClean="0"/>
          </a:p>
          <a:p>
            <a:r>
              <a:rPr lang="hu-HU" dirty="0" smtClean="0"/>
              <a:t>Fehér Gyűrű Egyesület – </a:t>
            </a:r>
            <a:r>
              <a:rPr lang="hu-HU" dirty="0" err="1" smtClean="0"/>
              <a:t>Weisser</a:t>
            </a:r>
            <a:r>
              <a:rPr lang="hu-HU" dirty="0" smtClean="0"/>
              <a:t> Ring </a:t>
            </a:r>
            <a:r>
              <a:rPr lang="hu-HU" dirty="0" err="1" smtClean="0"/>
              <a:t>Schweiz</a:t>
            </a:r>
            <a:endParaRPr lang="hu-HU" dirty="0" smtClean="0"/>
          </a:p>
          <a:p>
            <a:r>
              <a:rPr lang="hu-HU" dirty="0" smtClean="0"/>
              <a:t>Balatonfüred, 2012. október 25-26.</a:t>
            </a:r>
          </a:p>
          <a:p>
            <a:r>
              <a:rPr lang="hu-HU" dirty="0" smtClean="0"/>
              <a:t>dr. Cseh Georgina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dirty="0" smtClean="0"/>
              <a:t>Feladatmegoszlás a </a:t>
            </a:r>
            <a:r>
              <a:rPr lang="hu-HU" dirty="0"/>
              <a:t>területi szervek és a </a:t>
            </a:r>
            <a:r>
              <a:rPr lang="hu-HU" dirty="0" smtClean="0"/>
              <a:t>KIH </a:t>
            </a:r>
            <a:r>
              <a:rPr lang="hu-HU" dirty="0"/>
              <a:t>között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fontScale="92500"/>
          </a:bodyPr>
          <a:lstStyle/>
          <a:p>
            <a:pPr algn="ctr">
              <a:buFontTx/>
              <a:buNone/>
            </a:pPr>
            <a:r>
              <a:rPr lang="hu-HU" sz="2400" b="1" dirty="0"/>
              <a:t>megyei (fővárosi) áldozatsegítő szolgálatok</a:t>
            </a:r>
          </a:p>
          <a:p>
            <a:endParaRPr lang="hu-HU" sz="1800" dirty="0"/>
          </a:p>
          <a:p>
            <a:r>
              <a:rPr lang="hu-HU" sz="2400" dirty="0"/>
              <a:t>elsőfokú ügyintézés</a:t>
            </a:r>
          </a:p>
          <a:p>
            <a:pPr lvl="1"/>
            <a:r>
              <a:rPr lang="hu-HU" sz="2000" dirty="0"/>
              <a:t>hatósági (azonnali pénzügyi segély, hatósági bizonyítványok)</a:t>
            </a:r>
          </a:p>
          <a:p>
            <a:pPr lvl="1"/>
            <a:r>
              <a:rPr lang="hu-HU" sz="2000" dirty="0"/>
              <a:t>nem hatósági (érdekérvényesítés elősegítése)</a:t>
            </a:r>
          </a:p>
          <a:p>
            <a:r>
              <a:rPr lang="hu-HU" sz="2400" dirty="0"/>
              <a:t>támogató hatósági feladatok</a:t>
            </a:r>
          </a:p>
          <a:p>
            <a:r>
              <a:rPr lang="hu-HU" sz="2400" dirty="0"/>
              <a:t>készpénzes kifizetések</a:t>
            </a:r>
          </a:p>
          <a:p>
            <a:r>
              <a:rPr lang="hu-HU" sz="2400" dirty="0"/>
              <a:t>ismeretterjesztés, tájékoztatás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038600" cy="4543444"/>
          </a:xfrm>
        </p:spPr>
        <p:txBody>
          <a:bodyPr>
            <a:normAutofit fontScale="92500" lnSpcReduction="20000"/>
          </a:bodyPr>
          <a:lstStyle/>
          <a:p>
            <a:pPr algn="ctr">
              <a:buFontTx/>
              <a:buNone/>
            </a:pPr>
            <a:r>
              <a:rPr lang="hu-HU" sz="2400" b="1" dirty="0" smtClean="0"/>
              <a:t>KIH</a:t>
            </a:r>
            <a:endParaRPr lang="hu-HU" sz="2400" b="1" dirty="0"/>
          </a:p>
          <a:p>
            <a:endParaRPr lang="hu-HU" sz="1800" dirty="0"/>
          </a:p>
          <a:p>
            <a:r>
              <a:rPr lang="hu-HU" sz="2400" dirty="0"/>
              <a:t>hatósági ügyintézés</a:t>
            </a:r>
          </a:p>
          <a:p>
            <a:pPr lvl="1"/>
            <a:r>
              <a:rPr lang="hu-HU" sz="2000" dirty="0" err="1"/>
              <a:t>elsőfok</a:t>
            </a:r>
            <a:r>
              <a:rPr lang="hu-HU" sz="2000" dirty="0"/>
              <a:t> (méltányosság)</a:t>
            </a:r>
          </a:p>
          <a:p>
            <a:pPr lvl="1"/>
            <a:r>
              <a:rPr lang="hu-HU" sz="2000" dirty="0"/>
              <a:t>másodfok (</a:t>
            </a:r>
            <a:r>
              <a:rPr lang="hu-HU" sz="2000" dirty="0" err="1"/>
              <a:t>aps-nél</a:t>
            </a:r>
            <a:r>
              <a:rPr lang="hu-HU" sz="2000" dirty="0"/>
              <a:t> nincs)</a:t>
            </a:r>
          </a:p>
          <a:p>
            <a:pPr lvl="1"/>
            <a:r>
              <a:rPr lang="hu-HU" sz="2000" dirty="0"/>
              <a:t>felügyeleti jogkör</a:t>
            </a:r>
          </a:p>
          <a:p>
            <a:r>
              <a:rPr lang="hu-HU" sz="2400" dirty="0"/>
              <a:t>célelőirányzat kezelése, átutalásos / postai kifizetések</a:t>
            </a:r>
          </a:p>
          <a:p>
            <a:r>
              <a:rPr lang="hu-HU" sz="2400" dirty="0"/>
              <a:t>módszertani munka</a:t>
            </a:r>
          </a:p>
          <a:p>
            <a:r>
              <a:rPr lang="hu-HU" sz="2400" dirty="0"/>
              <a:t>képzések, továbbképzések</a:t>
            </a:r>
          </a:p>
          <a:p>
            <a:r>
              <a:rPr lang="hu-HU" sz="2400" dirty="0"/>
              <a:t>egységes informatikai rendszer</a:t>
            </a:r>
          </a:p>
          <a:p>
            <a:r>
              <a:rPr lang="hu-HU" sz="2400" dirty="0"/>
              <a:t>statisztikai </a:t>
            </a:r>
            <a:r>
              <a:rPr lang="hu-HU" sz="2400" dirty="0" smtClean="0"/>
              <a:t>kimutatások</a:t>
            </a:r>
          </a:p>
          <a:p>
            <a:r>
              <a:rPr lang="hu-HU" sz="2400" dirty="0" smtClean="0"/>
              <a:t>belföldi és nemzetközi kapcsolatok</a:t>
            </a:r>
            <a:endParaRPr lang="hu-HU" sz="2400" dirty="0"/>
          </a:p>
          <a:p>
            <a:endParaRPr lang="hu-HU" sz="1800" dirty="0"/>
          </a:p>
          <a:p>
            <a:endParaRPr lang="hu-HU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3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3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33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33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33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33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33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33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33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33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33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33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33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33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build="p"/>
      <p:bldP spid="1331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dirty="0" smtClean="0"/>
              <a:t>KIH Áldozatsegítési Osztály hatósági ügyei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hu-HU" sz="2200" dirty="0"/>
              <a:t>fellebbezések elbírálása</a:t>
            </a:r>
          </a:p>
          <a:p>
            <a:pPr>
              <a:lnSpc>
                <a:spcPct val="80000"/>
              </a:lnSpc>
            </a:pPr>
            <a:endParaRPr lang="hu-HU" sz="2200" dirty="0"/>
          </a:p>
          <a:p>
            <a:pPr>
              <a:lnSpc>
                <a:spcPct val="80000"/>
              </a:lnSpc>
            </a:pPr>
            <a:r>
              <a:rPr lang="hu-HU" sz="2200" dirty="0"/>
              <a:t>méltányossági kérelmek elbírálása</a:t>
            </a:r>
          </a:p>
          <a:p>
            <a:pPr>
              <a:lnSpc>
                <a:spcPct val="80000"/>
              </a:lnSpc>
            </a:pPr>
            <a:endParaRPr lang="hu-HU" sz="2200" dirty="0"/>
          </a:p>
          <a:p>
            <a:pPr>
              <a:lnSpc>
                <a:spcPct val="80000"/>
              </a:lnSpc>
            </a:pPr>
            <a:r>
              <a:rPr lang="hu-HU" sz="2200" dirty="0"/>
              <a:t>felügyeleti eljárások</a:t>
            </a:r>
          </a:p>
          <a:p>
            <a:pPr>
              <a:lnSpc>
                <a:spcPct val="80000"/>
              </a:lnSpc>
            </a:pPr>
            <a:endParaRPr lang="hu-HU" sz="2200" dirty="0"/>
          </a:p>
          <a:p>
            <a:pPr>
              <a:lnSpc>
                <a:spcPct val="80000"/>
              </a:lnSpc>
            </a:pPr>
            <a:r>
              <a:rPr lang="hu-HU" sz="2200" dirty="0"/>
              <a:t>kizárás, más hatóság kijelölése</a:t>
            </a:r>
          </a:p>
          <a:p>
            <a:pPr>
              <a:lnSpc>
                <a:spcPct val="80000"/>
              </a:lnSpc>
            </a:pPr>
            <a:endParaRPr lang="hu-HU" sz="2200" dirty="0"/>
          </a:p>
          <a:p>
            <a:pPr>
              <a:lnSpc>
                <a:spcPct val="80000"/>
              </a:lnSpc>
            </a:pPr>
            <a:r>
              <a:rPr lang="hu-HU" sz="2200" dirty="0"/>
              <a:t>bírósági felülvizsgálat</a:t>
            </a:r>
          </a:p>
          <a:p>
            <a:pPr>
              <a:lnSpc>
                <a:spcPct val="80000"/>
              </a:lnSpc>
            </a:pPr>
            <a:endParaRPr lang="hu-HU" sz="2200" dirty="0"/>
          </a:p>
          <a:p>
            <a:pPr>
              <a:lnSpc>
                <a:spcPct val="80000"/>
              </a:lnSpc>
            </a:pPr>
            <a:r>
              <a:rPr lang="hu-HU" sz="2200" dirty="0"/>
              <a:t>panaszok kivizsgálása</a:t>
            </a:r>
          </a:p>
          <a:p>
            <a:pPr>
              <a:lnSpc>
                <a:spcPct val="80000"/>
              </a:lnSpc>
            </a:pPr>
            <a:endParaRPr lang="hu-HU" sz="2200" dirty="0"/>
          </a:p>
          <a:p>
            <a:pPr>
              <a:lnSpc>
                <a:spcPct val="80000"/>
              </a:lnSpc>
            </a:pPr>
            <a:r>
              <a:rPr lang="hu-HU" sz="2200" dirty="0"/>
              <a:t>jelzőrendszeri feladatok ellátása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3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3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dirty="0" smtClean="0"/>
              <a:t>Az áldozatsegítési célelőirányzat kezelése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sz="2200" dirty="0"/>
              <a:t>készpénzes kifizetés </a:t>
            </a:r>
            <a:r>
              <a:rPr lang="hu-HU" sz="2200" dirty="0">
                <a:sym typeface="Wingdings" pitchFamily="2" charset="2"/>
              </a:rPr>
              <a:t></a:t>
            </a:r>
            <a:r>
              <a:rPr lang="hu-HU" sz="2200" dirty="0"/>
              <a:t> helyben (csak azonnali pénzügyi segélynél)</a:t>
            </a:r>
          </a:p>
          <a:p>
            <a:r>
              <a:rPr lang="hu-HU" sz="2200" dirty="0"/>
              <a:t>postai / banki átutalásos kifizetés </a:t>
            </a:r>
            <a:r>
              <a:rPr lang="hu-HU" sz="2200" dirty="0">
                <a:sym typeface="Wingdings" pitchFamily="2" charset="2"/>
              </a:rPr>
              <a:t></a:t>
            </a:r>
            <a:r>
              <a:rPr lang="hu-HU" sz="2200" dirty="0"/>
              <a:t> határozatot megküldik a </a:t>
            </a:r>
            <a:r>
              <a:rPr lang="hu-HU" sz="2200" dirty="0" err="1" smtClean="0"/>
              <a:t>KIH-be</a:t>
            </a:r>
            <a:r>
              <a:rPr lang="hu-HU" sz="2200" dirty="0" smtClean="0"/>
              <a:t> </a:t>
            </a:r>
            <a:r>
              <a:rPr lang="hu-HU" sz="2200" dirty="0">
                <a:sym typeface="Wingdings" pitchFamily="2" charset="2"/>
              </a:rPr>
              <a:t></a:t>
            </a:r>
            <a:r>
              <a:rPr lang="hu-HU" sz="2200" dirty="0"/>
              <a:t> az Áldozatsegítési Osztály szakmai teljesítésigazolással látja el (ha nem megfelelő: kijavítás, módosítás, felügyeleti eljárás) </a:t>
            </a:r>
            <a:r>
              <a:rPr lang="hu-HU" sz="2200" dirty="0">
                <a:sym typeface="Wingdings" pitchFamily="2" charset="2"/>
              </a:rPr>
              <a:t> pénzügyi szakterületnek továbbítja  intézkedik az utalás iránt (BM számviteli politika szabályozza)</a:t>
            </a:r>
          </a:p>
          <a:p>
            <a:endParaRPr lang="hu-HU" sz="2200" dirty="0">
              <a:sym typeface="Wingdings" pitchFamily="2" charset="2"/>
            </a:endParaRPr>
          </a:p>
          <a:p>
            <a:r>
              <a:rPr lang="hu-HU" sz="2200" dirty="0">
                <a:sym typeface="Wingdings" pitchFamily="2" charset="2"/>
              </a:rPr>
              <a:t>felülről nyitott előirányzat</a:t>
            </a:r>
          </a:p>
          <a:p>
            <a:pPr lvl="1"/>
            <a:r>
              <a:rPr lang="hu-HU" sz="2200" dirty="0"/>
              <a:t>2011-ben 139,3 </a:t>
            </a:r>
            <a:r>
              <a:rPr lang="hu-HU" sz="2200" dirty="0" err="1"/>
              <a:t>mFt</a:t>
            </a:r>
            <a:r>
              <a:rPr lang="hu-HU" sz="2200" dirty="0"/>
              <a:t> került kifizetésre</a:t>
            </a:r>
          </a:p>
          <a:p>
            <a:pPr lvl="1"/>
            <a:r>
              <a:rPr lang="hu-HU" sz="2200" dirty="0">
                <a:sym typeface="Wingdings" pitchFamily="2" charset="2"/>
              </a:rPr>
              <a:t>2012-ben 100 </a:t>
            </a:r>
            <a:r>
              <a:rPr lang="hu-HU" sz="2200" dirty="0" err="1">
                <a:sym typeface="Wingdings" pitchFamily="2" charset="2"/>
              </a:rPr>
              <a:t>mFt</a:t>
            </a:r>
            <a:r>
              <a:rPr lang="hu-HU" sz="2200" dirty="0">
                <a:sym typeface="Wingdings" pitchFamily="2" charset="2"/>
              </a:rPr>
              <a:t> került </a:t>
            </a:r>
            <a:r>
              <a:rPr lang="hu-HU" sz="2200" dirty="0" smtClean="0">
                <a:sym typeface="Wingdings" pitchFamily="2" charset="2"/>
              </a:rPr>
              <a:t>betervezésre (év közben igényelni </a:t>
            </a:r>
            <a:r>
              <a:rPr lang="hu-HU" sz="2200" dirty="0">
                <a:sym typeface="Wingdings" pitchFamily="2" charset="2"/>
              </a:rPr>
              <a:t>kell a feltöltését)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dirty="0" smtClean="0"/>
              <a:t>KIH módszertani tevékenysége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hu-HU" sz="2200" dirty="0"/>
              <a:t>módszertani állásfoglalások</a:t>
            </a:r>
          </a:p>
          <a:p>
            <a:r>
              <a:rPr lang="hu-HU" sz="2200" dirty="0" smtClean="0"/>
              <a:t>napi </a:t>
            </a:r>
            <a:r>
              <a:rPr lang="hu-HU" sz="2200" dirty="0"/>
              <a:t>ügyintézés támogatása</a:t>
            </a:r>
          </a:p>
          <a:p>
            <a:r>
              <a:rPr lang="hu-HU" sz="2200" dirty="0" smtClean="0"/>
              <a:t>jogszabály-módosítások </a:t>
            </a:r>
            <a:r>
              <a:rPr lang="hu-HU" sz="2200" dirty="0"/>
              <a:t>véleményezése, előkészítése</a:t>
            </a:r>
          </a:p>
          <a:p>
            <a:pPr lvl="1"/>
            <a:r>
              <a:rPr lang="hu-HU" sz="2200" dirty="0"/>
              <a:t>Ást. 2012. áprilisi módosítása (23 módosítás a százból most történt)</a:t>
            </a:r>
          </a:p>
          <a:p>
            <a:pPr lvl="1"/>
            <a:r>
              <a:rPr lang="hu-HU" sz="2200" dirty="0"/>
              <a:t>THB irányelv implementálására való felkészülés</a:t>
            </a:r>
          </a:p>
          <a:p>
            <a:pPr lvl="1"/>
            <a:r>
              <a:rPr lang="hu-HU" sz="2200" dirty="0"/>
              <a:t>áldozatsegítési </a:t>
            </a:r>
            <a:r>
              <a:rPr lang="hu-HU" sz="2200" dirty="0" smtClean="0"/>
              <a:t>irányelv</a:t>
            </a:r>
          </a:p>
          <a:p>
            <a:r>
              <a:rPr lang="hu-HU" sz="2200" dirty="0" smtClean="0"/>
              <a:t>pályázatok szakmai előkészítése, illetve szakmai felügyelete</a:t>
            </a:r>
          </a:p>
          <a:p>
            <a:r>
              <a:rPr lang="hu-HU" sz="2200" dirty="0" smtClean="0"/>
              <a:t>aktív részvétel szakmai fórumokon</a:t>
            </a:r>
          </a:p>
          <a:p>
            <a:pPr lvl="1"/>
            <a:r>
              <a:rPr lang="hu-HU" sz="2200" dirty="0" smtClean="0"/>
              <a:t>állandó jelleggel (THB munkacsoport)</a:t>
            </a:r>
          </a:p>
          <a:p>
            <a:pPr lvl="1"/>
            <a:r>
              <a:rPr lang="hu-HU" sz="2200" dirty="0" smtClean="0"/>
              <a:t>eseti jelleggel (konferenciák, </a:t>
            </a:r>
            <a:r>
              <a:rPr lang="hu-HU" sz="2200" dirty="0" err="1" smtClean="0"/>
              <a:t>workshopok</a:t>
            </a:r>
            <a:r>
              <a:rPr lang="hu-HU" sz="2200" dirty="0" smtClean="0"/>
              <a:t>, munkaülések)</a:t>
            </a:r>
          </a:p>
          <a:p>
            <a:r>
              <a:rPr lang="hu-HU" sz="2200" dirty="0" smtClean="0"/>
              <a:t>ellenőrzések (átfogó ill. folyamatos)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Áldozatoknak nyújtott támogatások rendszere</a:t>
            </a:r>
            <a:endParaRPr lang="hu-HU" dirty="0"/>
          </a:p>
        </p:txBody>
      </p:sp>
      <p:graphicFrame>
        <p:nvGraphicFramePr>
          <p:cNvPr id="4" name="Szervezeti diagram 1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83814" tIns="41907" rIns="83814" bIns="41907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hu-HU" dirty="0"/>
              <a:t>Az áldozatok igényei ás az Ást.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83814" tIns="41907" rIns="83814" bIns="41907" numCol="1" anchor="t" anchorCtr="0" compatLnSpc="1">
            <a:prstTxWarp prst="textNoShape">
              <a:avLst/>
            </a:prstTxWarp>
          </a:bodyPr>
          <a:lstStyle/>
          <a:p>
            <a:pPr marL="325943" indent="-325943"/>
            <a:r>
              <a:rPr lang="hu-HU" sz="2200" dirty="0"/>
              <a:t>információ</a:t>
            </a:r>
          </a:p>
          <a:p>
            <a:pPr marL="325943" indent="-325943"/>
            <a:r>
              <a:rPr lang="hu-HU" sz="2200" dirty="0"/>
              <a:t>jogi </a:t>
            </a:r>
            <a:r>
              <a:rPr lang="hu-HU" sz="2000" dirty="0"/>
              <a:t>támogatás</a:t>
            </a:r>
            <a:endParaRPr lang="hu-HU" sz="2200" dirty="0"/>
          </a:p>
          <a:p>
            <a:pPr marL="325943" indent="-325943"/>
            <a:r>
              <a:rPr lang="hu-HU" sz="2200" dirty="0"/>
              <a:t>gyakorlati segítségnyújtás</a:t>
            </a:r>
          </a:p>
          <a:p>
            <a:pPr marL="325943" indent="-325943"/>
            <a:r>
              <a:rPr lang="hu-HU" sz="2200" dirty="0"/>
              <a:t>anyagi támogatás</a:t>
            </a:r>
          </a:p>
          <a:p>
            <a:pPr marL="325943" indent="-325943"/>
            <a:endParaRPr lang="hu-HU" sz="1500" dirty="0"/>
          </a:p>
          <a:p>
            <a:pPr marL="325943" indent="-325943"/>
            <a:r>
              <a:rPr lang="hu-HU" sz="2200" dirty="0"/>
              <a:t>alapszintű szükségletek biztosítása</a:t>
            </a:r>
          </a:p>
          <a:p>
            <a:pPr marL="325943" indent="-325943"/>
            <a:r>
              <a:rPr lang="hu-HU" sz="2200" dirty="0"/>
              <a:t>érzelmi támogatás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body" sz="half" idx="2"/>
          </p:nvPr>
        </p:nvSpPr>
        <p:spPr bwMode="auto">
          <a:xfrm>
            <a:off x="4316748" y="1568238"/>
            <a:ext cx="4412642" cy="4525398"/>
          </a:xfrm>
          <a:noFill/>
          <a:ln>
            <a:miter lim="800000"/>
            <a:headEnd/>
            <a:tailEnd/>
          </a:ln>
        </p:spPr>
        <p:txBody>
          <a:bodyPr vert="horz" wrap="square" lIns="83814" tIns="41907" rIns="83814" bIns="41907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buFont typeface="Wingdings" pitchFamily="2" charset="2"/>
              <a:buChar char="à"/>
            </a:pPr>
            <a:r>
              <a:rPr lang="hu-HU" sz="2200" dirty="0">
                <a:sym typeface="Wingdings" pitchFamily="2" charset="2"/>
              </a:rPr>
              <a:t>tájékoztatás </a:t>
            </a:r>
            <a:r>
              <a:rPr lang="hu-HU" sz="2200" b="1" dirty="0">
                <a:solidFill>
                  <a:srgbClr val="FF0000"/>
                </a:solidFill>
                <a:sym typeface="Wingdings" pitchFamily="2" charset="2"/>
              </a:rPr>
              <a:t>?</a:t>
            </a:r>
          </a:p>
          <a:p>
            <a:pPr>
              <a:buFont typeface="Wingdings" pitchFamily="2" charset="2"/>
              <a:buChar char="à"/>
            </a:pPr>
            <a:r>
              <a:rPr lang="hu-HU" sz="2200" dirty="0"/>
              <a:t>jogi </a:t>
            </a:r>
            <a:r>
              <a:rPr lang="hu-HU" sz="2200" dirty="0" smtClean="0"/>
              <a:t>segítségnyújtás </a:t>
            </a:r>
            <a:r>
              <a:rPr lang="hu-HU" sz="2200" dirty="0" smtClean="0">
                <a:solidFill>
                  <a:srgbClr val="00B050"/>
                </a:solidFill>
                <a:sym typeface="Wingdings"/>
              </a:rPr>
              <a:t></a:t>
            </a:r>
            <a:endParaRPr lang="hu-HU" sz="2200" dirty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à"/>
            </a:pPr>
            <a:r>
              <a:rPr lang="hu-HU" sz="2200" dirty="0"/>
              <a:t>érdekérvényesítés elősegítése </a:t>
            </a:r>
            <a:r>
              <a:rPr lang="hu-HU" sz="2200" b="1" dirty="0">
                <a:solidFill>
                  <a:srgbClr val="FF0000"/>
                </a:solidFill>
              </a:rPr>
              <a:t>?</a:t>
            </a:r>
          </a:p>
          <a:p>
            <a:pPr>
              <a:buFont typeface="Wingdings" pitchFamily="2" charset="2"/>
              <a:buChar char="à"/>
            </a:pPr>
            <a:r>
              <a:rPr lang="hu-HU" sz="2200" dirty="0"/>
              <a:t>állami kárenyhítés, azonnali pénzügyi </a:t>
            </a:r>
            <a:r>
              <a:rPr lang="hu-HU" sz="2200" dirty="0" smtClean="0"/>
              <a:t>segély </a:t>
            </a:r>
            <a:r>
              <a:rPr lang="hu-HU" sz="2200" dirty="0" smtClean="0">
                <a:solidFill>
                  <a:srgbClr val="00B050"/>
                </a:solidFill>
                <a:sym typeface="Wingdings"/>
              </a:rPr>
              <a:t></a:t>
            </a:r>
            <a:endParaRPr lang="hu-HU" sz="2200" dirty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à"/>
            </a:pPr>
            <a:r>
              <a:rPr lang="hu-HU" sz="2200" dirty="0"/>
              <a:t>azonnali pénzügyi segély, érdekérvényesítés </a:t>
            </a:r>
            <a:r>
              <a:rPr lang="hu-HU" sz="2200" dirty="0" smtClean="0"/>
              <a:t>elősegítése </a:t>
            </a:r>
            <a:r>
              <a:rPr lang="hu-HU" sz="2200" dirty="0" smtClean="0">
                <a:solidFill>
                  <a:srgbClr val="00B050"/>
                </a:solidFill>
                <a:sym typeface="Wingdings"/>
              </a:rPr>
              <a:t></a:t>
            </a:r>
            <a:endParaRPr lang="hu-HU" sz="2200" dirty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à"/>
            </a:pPr>
            <a:r>
              <a:rPr lang="hu-HU" sz="2200" b="1" dirty="0"/>
              <a:t> </a:t>
            </a:r>
            <a:r>
              <a:rPr lang="hu-HU" sz="2200" b="1" dirty="0">
                <a:solidFill>
                  <a:srgbClr val="FF0000"/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4900" dirty="0" smtClean="0"/>
              <a:t>EU elvárások</a:t>
            </a:r>
            <a:br>
              <a:rPr lang="hu-HU" sz="4900" dirty="0" smtClean="0"/>
            </a:br>
            <a:r>
              <a:rPr lang="hu-HU" sz="2400" dirty="0" smtClean="0"/>
              <a:t>(példálózva)</a:t>
            </a:r>
            <a:endParaRPr lang="hu-HU" sz="2400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áldozatsegítési irányelv</a:t>
            </a:r>
          </a:p>
          <a:p>
            <a:pPr lvl="1"/>
            <a:r>
              <a:rPr lang="hu-HU" dirty="0" smtClean="0"/>
              <a:t>érzelmi és pszichológiai támogatás (9. cikk)</a:t>
            </a:r>
          </a:p>
          <a:p>
            <a:pPr lvl="1"/>
            <a:r>
              <a:rPr lang="hu-HU" dirty="0" smtClean="0"/>
              <a:t>áldozatok védelme a nyomozás során (20. cikk)</a:t>
            </a:r>
          </a:p>
          <a:p>
            <a:pPr lvl="1"/>
            <a:r>
              <a:rPr lang="hu-HU" dirty="0" smtClean="0"/>
              <a:t>egyéni értékelés és ennek megfelelő specifikus védelem (22-23. cikk) – gyermekek!</a:t>
            </a:r>
          </a:p>
          <a:p>
            <a:r>
              <a:rPr lang="hu-HU" dirty="0" smtClean="0"/>
              <a:t>emberkereskedelmi irányelv</a:t>
            </a:r>
          </a:p>
          <a:p>
            <a:pPr lvl="1"/>
            <a:r>
              <a:rPr lang="hu-HU" dirty="0"/>
              <a:t>t</a:t>
            </a:r>
            <a:r>
              <a:rPr lang="hu-HU" dirty="0" smtClean="0"/>
              <a:t>ámogatás a büntetőeljárás előtt, alatt és után</a:t>
            </a:r>
          </a:p>
          <a:p>
            <a:pPr lvl="1"/>
            <a:r>
              <a:rPr lang="hu-HU" dirty="0" smtClean="0"/>
              <a:t>azonosítási mechanizmus</a:t>
            </a:r>
          </a:p>
          <a:p>
            <a:pPr lvl="1"/>
            <a:r>
              <a:rPr lang="hu-HU" dirty="0" smtClean="0"/>
              <a:t>különleges szükségletek figyelembe vétele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Az elvárásoknak való megfeleltetés: fejlesztések, programok</a:t>
            </a:r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u-HU" sz="2200" dirty="0" smtClean="0"/>
          </a:p>
          <a:p>
            <a:r>
              <a:rPr lang="hu-HU" sz="2200" dirty="0" smtClean="0"/>
              <a:t>TEtt program a tettesekért és áldozatokért (TÁMOP 5.6.2.)</a:t>
            </a:r>
          </a:p>
          <a:p>
            <a:r>
              <a:rPr lang="hu-HU" sz="2200" dirty="0" smtClean="0"/>
              <a:t>TÁMOP 5.6.1.C – megyei pályázatok, cél a multidiszciplináris összefogás az áldozatok helyzetének javítása érdekében</a:t>
            </a:r>
          </a:p>
          <a:p>
            <a:r>
              <a:rPr lang="hu-HU" sz="2200" dirty="0" smtClean="0"/>
              <a:t>gyermekmeghallgató szobák a rendőrségeken</a:t>
            </a:r>
          </a:p>
          <a:p>
            <a:r>
              <a:rPr lang="hu-HU" sz="2200" dirty="0" smtClean="0"/>
              <a:t>ISEC pályázat – családon belüli erőszak gyermek-áldozatainak segítése, európai jó gyakorlatok</a:t>
            </a:r>
          </a:p>
          <a:p>
            <a:r>
              <a:rPr lang="hu-HU" sz="2200" dirty="0" smtClean="0"/>
              <a:t>jogszabály-módosítások (emberkereskedelem)</a:t>
            </a:r>
            <a:endParaRPr lang="hu-HU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83814" tIns="41907" rIns="83814" bIns="41907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hu-HU" dirty="0" smtClean="0"/>
              <a:t>Fejlesztések </a:t>
            </a:r>
            <a:r>
              <a:rPr lang="hu-HU" dirty="0"/>
              <a:t>1.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918" y="1600150"/>
            <a:ext cx="8230164" cy="3966182"/>
          </a:xfrm>
          <a:noFill/>
          <a:ln>
            <a:miter lim="800000"/>
            <a:headEnd/>
            <a:tailEnd/>
          </a:ln>
        </p:spPr>
        <p:txBody>
          <a:bodyPr vert="horz" wrap="square" lIns="83814" tIns="41907" rIns="83814" bIns="41907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hu-HU" dirty="0" smtClean="0"/>
              <a:t>diszpécserszolgálat</a:t>
            </a:r>
          </a:p>
          <a:p>
            <a:pPr>
              <a:buFontTx/>
              <a:buNone/>
            </a:pPr>
            <a:endParaRPr lang="hu-HU" sz="2200" dirty="0"/>
          </a:p>
          <a:p>
            <a:r>
              <a:rPr lang="hu-HU" sz="2200" dirty="0"/>
              <a:t>díjmentes</a:t>
            </a:r>
          </a:p>
          <a:p>
            <a:r>
              <a:rPr lang="hu-HU" sz="2200" dirty="0"/>
              <a:t>0-24 óráig </a:t>
            </a:r>
            <a:r>
              <a:rPr lang="hu-HU" sz="2200" dirty="0" smtClean="0"/>
              <a:t>hívható</a:t>
            </a:r>
          </a:p>
          <a:p>
            <a:r>
              <a:rPr lang="hu-HU" sz="2200" dirty="0" smtClean="0"/>
              <a:t>országosan</a:t>
            </a:r>
            <a:endParaRPr lang="hu-HU" sz="2200" dirty="0"/>
          </a:p>
          <a:p>
            <a:r>
              <a:rPr lang="hu-HU" sz="2200" dirty="0"/>
              <a:t>megfelelő tájékoztatás, tanácsadás biztosítása az áldozatoknak</a:t>
            </a:r>
          </a:p>
          <a:p>
            <a:r>
              <a:rPr lang="hu-HU" sz="2200" dirty="0"/>
              <a:t>önkéntes küldésének </a:t>
            </a:r>
            <a:r>
              <a:rPr lang="hu-HU" sz="2200" dirty="0" smtClean="0"/>
              <a:t>lehetősége 9 megyében</a:t>
            </a:r>
            <a:endParaRPr lang="hu-HU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83814" tIns="41907" rIns="83814" bIns="41907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hu-HU" dirty="0" smtClean="0"/>
              <a:t>Fejlesztések </a:t>
            </a:r>
            <a:r>
              <a:rPr lang="hu-HU" dirty="0"/>
              <a:t>2.</a:t>
            </a:r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918" y="1600150"/>
            <a:ext cx="8230164" cy="3966182"/>
          </a:xfrm>
          <a:noFill/>
          <a:ln>
            <a:miter lim="800000"/>
            <a:headEnd/>
            <a:tailEnd/>
          </a:ln>
        </p:spPr>
        <p:txBody>
          <a:bodyPr vert="horz" wrap="square" lIns="83814" tIns="41907" rIns="83814" bIns="41907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hu-HU" dirty="0" smtClean="0"/>
              <a:t>önkéntes hálózat</a:t>
            </a:r>
          </a:p>
          <a:p>
            <a:pPr>
              <a:buFontTx/>
              <a:buNone/>
            </a:pPr>
            <a:endParaRPr lang="hu-HU" sz="2200" dirty="0"/>
          </a:p>
          <a:p>
            <a:r>
              <a:rPr lang="hu-HU" sz="2200" dirty="0" smtClean="0"/>
              <a:t>9 megyében</a:t>
            </a:r>
          </a:p>
          <a:p>
            <a:r>
              <a:rPr lang="hu-HU" sz="2200" dirty="0" smtClean="0"/>
              <a:t>rugalmas </a:t>
            </a:r>
            <a:r>
              <a:rPr lang="hu-HU" sz="2200" dirty="0"/>
              <a:t>elérhetőség</a:t>
            </a:r>
          </a:p>
          <a:p>
            <a:r>
              <a:rPr lang="hu-HU" sz="2200" dirty="0"/>
              <a:t>információ, segítségnyújtás feljelentés megtételéhez, kérelem kitöltéséhez, érzelmi támogatás (tájékoztatás keretében)</a:t>
            </a:r>
          </a:p>
          <a:p>
            <a:r>
              <a:rPr lang="hu-HU" sz="2200" dirty="0"/>
              <a:t>érzelmi támogatás, segítség a sérelem rendezéséhez, a különféle ellátások, szolgáltatások igénybevételéhez, az azokkal kapcsolatos panaszjog érvényesítéséhez (érdekérvényesítés elősegítése szolgáltatás keretében)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Áldozatok a büntetőjogban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dirty="0" smtClean="0"/>
              <a:t>az állam fokozatosan átvette bűnüldözés és a büntető igazságszolgáltatás feladatát </a:t>
            </a:r>
            <a:r>
              <a:rPr lang="hu-HU" dirty="0" smtClean="0">
                <a:sym typeface="Wingdings" pitchFamily="2" charset="2"/>
              </a:rPr>
              <a:t> az áldozat perifériára szorult</a:t>
            </a:r>
          </a:p>
          <a:p>
            <a:r>
              <a:rPr lang="hu-HU" dirty="0" smtClean="0"/>
              <a:t>jogfejlődés iránya </a:t>
            </a:r>
            <a:r>
              <a:rPr lang="hu-HU" dirty="0" smtClean="0">
                <a:sym typeface="Wingdings" pitchFamily="2" charset="2"/>
              </a:rPr>
              <a:t> elkövetők jogainak biztosítása</a:t>
            </a:r>
            <a:endParaRPr lang="hu-HU" dirty="0" smtClean="0"/>
          </a:p>
          <a:p>
            <a:r>
              <a:rPr lang="hu-HU" dirty="0" smtClean="0"/>
              <a:t>20. század végétől </a:t>
            </a:r>
            <a:r>
              <a:rPr lang="hu-HU" dirty="0" smtClean="0">
                <a:sym typeface="Wingdings" pitchFamily="2" charset="2"/>
              </a:rPr>
              <a:t> megjelentek az áldozatok jogai is megjelentek  a „büntetés mindenhatósága” helyett megjelentek a resztoratív szemléletek</a:t>
            </a:r>
          </a:p>
          <a:p>
            <a:r>
              <a:rPr lang="hu-HU" dirty="0" smtClean="0">
                <a:sym typeface="Wingdings" pitchFamily="2" charset="2"/>
              </a:rPr>
              <a:t>21. század  az áldozati szempontok hangsúlyosabb megjelenése és a resztoratív szemléletek fősodorba kerülése (?)</a:t>
            </a: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83814" tIns="41907" rIns="83814" bIns="41907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hu-HU" dirty="0" smtClean="0"/>
              <a:t>Fejlesztések 3</a:t>
            </a:r>
            <a:r>
              <a:rPr lang="hu-HU" dirty="0"/>
              <a:t>.</a:t>
            </a:r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918" y="1600150"/>
            <a:ext cx="8230164" cy="3966182"/>
          </a:xfrm>
          <a:noFill/>
          <a:ln>
            <a:miter lim="800000"/>
            <a:headEnd/>
            <a:tailEnd/>
          </a:ln>
        </p:spPr>
        <p:txBody>
          <a:bodyPr vert="horz" wrap="square" lIns="83814" tIns="41907" rIns="83814" bIns="41907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buFontTx/>
              <a:buNone/>
            </a:pPr>
            <a:r>
              <a:rPr lang="hu-HU" dirty="0" smtClean="0"/>
              <a:t>pszichológusi segítségnyújtás</a:t>
            </a:r>
          </a:p>
          <a:p>
            <a:pPr>
              <a:buFontTx/>
              <a:buNone/>
            </a:pPr>
            <a:endParaRPr lang="hu-HU" sz="2200" dirty="0"/>
          </a:p>
          <a:p>
            <a:r>
              <a:rPr lang="hu-HU" sz="2200" dirty="0" smtClean="0"/>
              <a:t>bűncselekményt </a:t>
            </a:r>
            <a:r>
              <a:rPr lang="hu-HU" sz="2200" dirty="0"/>
              <a:t>követően természetes emberi reakció a trauma</a:t>
            </a:r>
          </a:p>
          <a:p>
            <a:r>
              <a:rPr lang="hu-HU" sz="2200" dirty="0"/>
              <a:t>feldolgozása sokszor nem könnyű az áldozat számára</a:t>
            </a:r>
          </a:p>
          <a:p>
            <a:r>
              <a:rPr lang="hu-HU" sz="2200" dirty="0"/>
              <a:t>esetenként szakember segítségével hatékonyabb, vagy eleve csak így lehetséges a megküzdés</a:t>
            </a:r>
          </a:p>
          <a:p>
            <a:r>
              <a:rPr lang="hu-HU" sz="2200" dirty="0"/>
              <a:t>közvetlen rendelkezésre állás az áldozatsegítő </a:t>
            </a:r>
            <a:r>
              <a:rPr lang="hu-HU" sz="2200" dirty="0" smtClean="0"/>
              <a:t>szolgálatnál</a:t>
            </a:r>
          </a:p>
          <a:p>
            <a:pPr lvl="1"/>
            <a:r>
              <a:rPr lang="hu-HU" sz="1800" dirty="0" smtClean="0"/>
              <a:t>Nógrád és Hajdú-Bihar megyében főmunkaidőben</a:t>
            </a:r>
          </a:p>
          <a:p>
            <a:pPr lvl="1"/>
            <a:r>
              <a:rPr lang="hu-HU" sz="1800" dirty="0" smtClean="0"/>
              <a:t>Borsod-Abaúj-Zemplén és Heves megyében eseti jelleggel</a:t>
            </a:r>
          </a:p>
          <a:p>
            <a:pPr lvl="1"/>
            <a:r>
              <a:rPr lang="hu-HU" sz="1800" dirty="0" smtClean="0"/>
              <a:t>TÁMOP 5.6.1.C pályázatokon nyertes megyékben</a:t>
            </a:r>
          </a:p>
          <a:p>
            <a:endParaRPr lang="hu-HU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2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2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2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22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22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22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22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22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22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22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22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22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22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83814" tIns="41907" rIns="83814" bIns="41907" numCol="1" anchor="t" anchorCtr="0" compatLnSpc="1">
            <a:prstTxWarp prst="textNoShape">
              <a:avLst/>
            </a:prstTxWarp>
          </a:bodyPr>
          <a:lstStyle/>
          <a:p>
            <a:r>
              <a:rPr lang="hu-HU" sz="4000" dirty="0" smtClean="0"/>
              <a:t>Az eddigi fejlesztések eredményei</a:t>
            </a:r>
            <a:endParaRPr lang="hu-HU" sz="3700" dirty="0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478073" y="2878141"/>
            <a:ext cx="4047390" cy="2894857"/>
          </a:xfrm>
          <a:noFill/>
          <a:ln>
            <a:miter lim="800000"/>
            <a:headEnd/>
            <a:tailEnd/>
          </a:ln>
        </p:spPr>
        <p:txBody>
          <a:bodyPr vert="horz" wrap="square" lIns="83814" tIns="41907" rIns="83814" bIns="41907" numCol="1" anchor="t" anchorCtr="0" compatLnSpc="1">
            <a:prstTxWarp prst="textNoShape">
              <a:avLst/>
            </a:prstTxWarp>
          </a:bodyPr>
          <a:lstStyle/>
          <a:p>
            <a:r>
              <a:rPr lang="hu-HU" sz="1800" dirty="0" smtClean="0"/>
              <a:t>információ</a:t>
            </a:r>
          </a:p>
          <a:p>
            <a:endParaRPr lang="hu-HU" sz="1800" dirty="0" smtClean="0"/>
          </a:p>
          <a:p>
            <a:r>
              <a:rPr lang="hu-HU" sz="1800" dirty="0" smtClean="0">
                <a:sym typeface="Wingdings" pitchFamily="2" charset="2"/>
              </a:rPr>
              <a:t>érzelmi támogatás</a:t>
            </a:r>
            <a:endParaRPr lang="hu-HU" sz="1800" dirty="0" smtClean="0"/>
          </a:p>
          <a:p>
            <a:endParaRPr lang="hu-HU" sz="1800" dirty="0" smtClean="0"/>
          </a:p>
          <a:p>
            <a:endParaRPr lang="hu-HU" sz="1500" dirty="0" smtClean="0"/>
          </a:p>
          <a:p>
            <a:r>
              <a:rPr lang="hu-HU" sz="1800" dirty="0" smtClean="0"/>
              <a:t>gyakorlati segítségnyújtás</a:t>
            </a:r>
          </a:p>
          <a:p>
            <a:endParaRPr lang="hu-HU" sz="1800" dirty="0" smtClean="0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body" sz="half" idx="2"/>
          </p:nvPr>
        </p:nvSpPr>
        <p:spPr bwMode="auto">
          <a:xfrm>
            <a:off x="3613037" y="2878142"/>
            <a:ext cx="4047390" cy="3560446"/>
          </a:xfrm>
          <a:noFill/>
          <a:ln>
            <a:miter lim="800000"/>
            <a:headEnd/>
            <a:tailEnd/>
          </a:ln>
        </p:spPr>
        <p:txBody>
          <a:bodyPr vert="horz" wrap="square" lIns="83814" tIns="41907" rIns="83814" bIns="41907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hu-HU" sz="1800" dirty="0" smtClean="0">
                <a:sym typeface="Wingdings" pitchFamily="2" charset="2"/>
              </a:rPr>
              <a:t></a:t>
            </a:r>
            <a:r>
              <a:rPr lang="hu-HU" sz="1800" dirty="0" smtClean="0"/>
              <a:t> diszpécserszolgálat</a:t>
            </a:r>
          </a:p>
          <a:p>
            <a:pPr>
              <a:buFontTx/>
              <a:buNone/>
            </a:pPr>
            <a:endParaRPr lang="hu-HU" sz="1800" dirty="0" smtClean="0"/>
          </a:p>
          <a:p>
            <a:pPr>
              <a:buFontTx/>
              <a:buNone/>
            </a:pPr>
            <a:r>
              <a:rPr lang="hu-HU" sz="1800" dirty="0" smtClean="0">
                <a:sym typeface="Wingdings" pitchFamily="2" charset="2"/>
              </a:rPr>
              <a:t> </a:t>
            </a:r>
            <a:r>
              <a:rPr lang="hu-HU" sz="1800" dirty="0" smtClean="0"/>
              <a:t>pszichológiai segítségnyújtás, önkéntes hálózat</a:t>
            </a:r>
          </a:p>
          <a:p>
            <a:pPr>
              <a:buFontTx/>
              <a:buNone/>
            </a:pPr>
            <a:endParaRPr lang="hu-HU" sz="1800" dirty="0" smtClean="0"/>
          </a:p>
          <a:p>
            <a:pPr>
              <a:buFontTx/>
              <a:buNone/>
            </a:pPr>
            <a:r>
              <a:rPr lang="hu-HU" sz="1800" dirty="0" smtClean="0">
                <a:sym typeface="Wingdings" pitchFamily="2" charset="2"/>
              </a:rPr>
              <a:t> </a:t>
            </a:r>
            <a:r>
              <a:rPr lang="hu-HU" sz="1800" dirty="0" smtClean="0"/>
              <a:t>önkéntes hálózat</a:t>
            </a:r>
          </a:p>
          <a:p>
            <a:pPr>
              <a:buFontTx/>
              <a:buNone/>
            </a:pPr>
            <a:endParaRPr lang="hu-HU" sz="1800" dirty="0" smtClean="0"/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478072" y="1361570"/>
            <a:ext cx="8059525" cy="826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3814" tIns="41907" rIns="83814" bIns="41907"/>
          <a:lstStyle/>
          <a:p>
            <a:pPr defTabSz="838139"/>
            <a:endParaRPr lang="hu-HU" sz="1100" dirty="0"/>
          </a:p>
          <a:p>
            <a:pPr algn="just" defTabSz="838139"/>
            <a:r>
              <a:rPr lang="hu-HU" sz="2200" dirty="0" smtClean="0"/>
              <a:t>cél: az </a:t>
            </a:r>
            <a:r>
              <a:rPr lang="hu-HU" sz="2200" dirty="0"/>
              <a:t>áldozatok igényei és a jelenlegi intézményi-jogi háttér közti </a:t>
            </a:r>
            <a:r>
              <a:rPr lang="hu-HU" sz="2200" dirty="0" smtClean="0"/>
              <a:t>eltérések kiegyenlítése</a:t>
            </a:r>
          </a:p>
          <a:p>
            <a:pPr defTabSz="838139"/>
            <a:endParaRPr lang="hu-HU" sz="2200" dirty="0" smtClean="0"/>
          </a:p>
          <a:p>
            <a:pPr defTabSz="838139"/>
            <a:endParaRPr lang="hu-HU" sz="2200" dirty="0" smtClean="0"/>
          </a:p>
          <a:p>
            <a:pPr defTabSz="838139"/>
            <a:endParaRPr lang="hu-HU" sz="2200" dirty="0" smtClean="0"/>
          </a:p>
          <a:p>
            <a:pPr defTabSz="838139"/>
            <a:endParaRPr lang="hu-HU" sz="2200" dirty="0" smtClean="0"/>
          </a:p>
          <a:p>
            <a:pPr defTabSz="838139"/>
            <a:endParaRPr lang="hu-HU" sz="2200" dirty="0" smtClean="0"/>
          </a:p>
          <a:p>
            <a:pPr defTabSz="838139"/>
            <a:endParaRPr lang="hu-HU" sz="2200" dirty="0" smtClean="0"/>
          </a:p>
          <a:p>
            <a:pPr defTabSz="838139"/>
            <a:endParaRPr lang="hu-HU" sz="2200" dirty="0" smtClean="0"/>
          </a:p>
          <a:p>
            <a:pPr defTabSz="838139"/>
            <a:endParaRPr lang="hu-HU" sz="2200" dirty="0" smtClean="0"/>
          </a:p>
          <a:p>
            <a:pPr defTabSz="838139"/>
            <a:endParaRPr lang="hu-HU" sz="2200" dirty="0" smtClean="0"/>
          </a:p>
          <a:p>
            <a:pPr algn="just" defTabSz="838139"/>
            <a:r>
              <a:rPr lang="hu-HU" sz="2200" dirty="0" smtClean="0"/>
              <a:t>ezek csak „belső” fejlesztések – a hatékony előrelépéshez multidiszciplináris együttműködés szükséges</a:t>
            </a:r>
            <a:endParaRPr lang="hu-HU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710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710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  <p:bldP spid="47108" grpId="0" build="p"/>
      <p:bldP spid="47109" grpId="0" uiExpand="1" build="allAtOnce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Megoldásra váró problémák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1"/>
            <a:r>
              <a:rPr lang="hu-HU" dirty="0" smtClean="0"/>
              <a:t>érzelmi támogatás</a:t>
            </a:r>
          </a:p>
          <a:p>
            <a:pPr lvl="1"/>
            <a:r>
              <a:rPr lang="hu-HU" dirty="0" smtClean="0"/>
              <a:t>hatékony érdekérvényesítés</a:t>
            </a:r>
          </a:p>
          <a:p>
            <a:pPr lvl="1"/>
            <a:r>
              <a:rPr lang="hu-HU" dirty="0" smtClean="0"/>
              <a:t>ügyfélelérés hatékonysága</a:t>
            </a:r>
          </a:p>
          <a:p>
            <a:pPr lvl="1"/>
            <a:r>
              <a:rPr lang="hu-HU" dirty="0" smtClean="0"/>
              <a:t>segítségnyújtás hatékonysága</a:t>
            </a:r>
          </a:p>
          <a:p>
            <a:pPr lvl="1"/>
            <a:r>
              <a:rPr lang="hu-HU" u="sng" dirty="0" smtClean="0"/>
              <a:t>rendőrségi állomány érzékenyítése</a:t>
            </a:r>
          </a:p>
          <a:p>
            <a:pPr lvl="1"/>
            <a:endParaRPr lang="hu-HU" dirty="0" smtClean="0"/>
          </a:p>
          <a:p>
            <a:pPr lvl="1"/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>
                <a:sym typeface="Wingdings" pitchFamily="2" charset="2"/>
              </a:rPr>
              <a:t>	</a:t>
            </a:r>
            <a:r>
              <a:rPr lang="hu-HU" sz="2400" dirty="0" smtClean="0">
                <a:sym typeface="Wingdings" pitchFamily="2" charset="2"/>
              </a:rPr>
              <a:t>pszichológusok, szociális munkások  bevonása szükséges</a:t>
            </a:r>
          </a:p>
          <a:p>
            <a:pPr>
              <a:buFont typeface="Wingdings" pitchFamily="2" charset="2"/>
              <a:buChar char="à"/>
            </a:pPr>
            <a:r>
              <a:rPr lang="hu-HU" sz="2400" dirty="0" smtClean="0">
                <a:sym typeface="Wingdings" pitchFamily="2" charset="2"/>
              </a:rPr>
              <a:t>új megoldások kellenek (pl. adattovábbítás?)</a:t>
            </a:r>
          </a:p>
          <a:p>
            <a:pPr>
              <a:buFont typeface="Wingdings" pitchFamily="2" charset="2"/>
              <a:buChar char="à"/>
            </a:pPr>
            <a:r>
              <a:rPr lang="hu-HU" sz="2400" dirty="0" smtClean="0">
                <a:sym typeface="Wingdings" pitchFamily="2" charset="2"/>
              </a:rPr>
              <a:t>a társszakmák  együtt-működését fokozni kell</a:t>
            </a:r>
          </a:p>
          <a:p>
            <a:pPr>
              <a:buFont typeface="Wingdings" pitchFamily="2" charset="2"/>
              <a:buChar char="à"/>
            </a:pPr>
            <a:r>
              <a:rPr lang="hu-HU" sz="2400" dirty="0" smtClean="0">
                <a:sym typeface="Wingdings" pitchFamily="2" charset="2"/>
              </a:rPr>
              <a:t>paradigmaváltás nélkül nem lehetséges!</a:t>
            </a:r>
            <a:endParaRPr lang="hu-HU" sz="2400" dirty="0"/>
          </a:p>
        </p:txBody>
      </p:sp>
      <p:sp>
        <p:nvSpPr>
          <p:cNvPr id="5" name="Jobb oldali kapcsos zárójel 4"/>
          <p:cNvSpPr/>
          <p:nvPr/>
        </p:nvSpPr>
        <p:spPr>
          <a:xfrm>
            <a:off x="4786314" y="1785926"/>
            <a:ext cx="214314" cy="100013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Köszönöm megtisztelő figyelmüket!</a:t>
            </a:r>
            <a:endParaRPr lang="hu-HU" dirty="0"/>
          </a:p>
        </p:txBody>
      </p:sp>
      <p:sp>
        <p:nvSpPr>
          <p:cNvPr id="5" name="Alcím 4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r"/>
            <a:r>
              <a:rPr lang="hu-HU" sz="1800" dirty="0" smtClean="0"/>
              <a:t>dr. Cseh Georgina</a:t>
            </a:r>
          </a:p>
          <a:p>
            <a:pPr algn="r"/>
            <a:r>
              <a:rPr lang="hu-HU" sz="1800" dirty="0" smtClean="0"/>
              <a:t>főosztályvezető</a:t>
            </a:r>
          </a:p>
          <a:p>
            <a:pPr algn="r"/>
            <a:r>
              <a:rPr lang="hu-HU" sz="1800" dirty="0" smtClean="0"/>
              <a:t>Közigazgatási és Igazságügyi Hivatal</a:t>
            </a:r>
          </a:p>
          <a:p>
            <a:pPr algn="r"/>
            <a:r>
              <a:rPr lang="hu-HU" sz="1800" dirty="0" smtClean="0"/>
              <a:t>Áldozatsegítési és Jogi Segítségnyújtási Főosztály</a:t>
            </a:r>
          </a:p>
          <a:p>
            <a:pPr algn="r"/>
            <a:r>
              <a:rPr lang="hu-HU" sz="1800" dirty="0" err="1" smtClean="0"/>
              <a:t>georgina.cseh</a:t>
            </a:r>
            <a:r>
              <a:rPr lang="hu-HU" sz="1800" dirty="0" smtClean="0"/>
              <a:t>@</a:t>
            </a:r>
            <a:r>
              <a:rPr lang="hu-HU" sz="1800" dirty="0" err="1" smtClean="0"/>
              <a:t>kih.gov.hu</a:t>
            </a:r>
            <a:endParaRPr lang="hu-H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83814" tIns="41907" rIns="83814" bIns="41907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hu-HU" dirty="0"/>
              <a:t>Kik azok az </a:t>
            </a:r>
            <a:r>
              <a:rPr lang="hu-HU" dirty="0" smtClean="0"/>
              <a:t>„áldozatok</a:t>
            </a:r>
            <a:r>
              <a:rPr lang="hu-HU" dirty="0"/>
              <a:t>”?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918" y="1600150"/>
            <a:ext cx="8230164" cy="1208089"/>
          </a:xfrm>
          <a:noFill/>
          <a:ln>
            <a:miter lim="800000"/>
            <a:headEnd/>
            <a:tailEnd/>
          </a:ln>
        </p:spPr>
        <p:txBody>
          <a:bodyPr vert="horz" wrap="square" lIns="83814" tIns="41907" rIns="83814" bIns="41907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hu-HU" altLang="zh-CN" sz="2200" b="1" dirty="0"/>
              <a:t>Büntetőeljárás célja:</a:t>
            </a:r>
            <a:r>
              <a:rPr lang="hu-HU" altLang="zh-CN" sz="2200" dirty="0"/>
              <a:t> a bűnösség, illetve annak megállapítása, hogy az eljárás alá vont személy követett-e el bűncselekményt; ha igen, vele szemben büntetés kiszabása.</a:t>
            </a:r>
            <a:endParaRPr lang="hu-HU" sz="2200" dirty="0"/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478072" y="3979859"/>
            <a:ext cx="8230164" cy="1654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3814" tIns="41907" rIns="83814" bIns="41907"/>
          <a:lstStyle/>
          <a:p>
            <a:pPr defTabSz="838139">
              <a:lnSpc>
                <a:spcPct val="90000"/>
              </a:lnSpc>
            </a:pPr>
            <a:endParaRPr lang="hu-HU" sz="2200" dirty="0"/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478072" y="2878141"/>
            <a:ext cx="8230164" cy="2344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3814" tIns="41907" rIns="83814" bIns="41907"/>
          <a:lstStyle/>
          <a:p>
            <a:pPr defTabSz="838139">
              <a:lnSpc>
                <a:spcPct val="90000"/>
              </a:lnSpc>
            </a:pPr>
            <a:r>
              <a:rPr lang="hu-HU" sz="2200" b="1" dirty="0"/>
              <a:t>Hol jelenik meg az áldozat?</a:t>
            </a:r>
          </a:p>
          <a:p>
            <a:pPr defTabSz="838139">
              <a:lnSpc>
                <a:spcPct val="90000"/>
              </a:lnSpc>
            </a:pPr>
            <a:endParaRPr lang="hu-HU" sz="2200" b="1" dirty="0"/>
          </a:p>
          <a:p>
            <a:pPr defTabSz="838139">
              <a:lnSpc>
                <a:spcPct val="90000"/>
              </a:lnSpc>
            </a:pPr>
            <a:r>
              <a:rPr lang="hu-HU" sz="2200" dirty="0"/>
              <a:t>általános sértett (tanú), magánvádló, pótmagánvádló, magánfél</a:t>
            </a:r>
          </a:p>
          <a:p>
            <a:pPr defTabSz="838139">
              <a:lnSpc>
                <a:spcPct val="90000"/>
              </a:lnSpc>
            </a:pPr>
            <a:endParaRPr lang="hu-HU" sz="2200" dirty="0"/>
          </a:p>
          <a:p>
            <a:pPr defTabSz="838139">
              <a:lnSpc>
                <a:spcPct val="90000"/>
              </a:lnSpc>
            </a:pPr>
            <a:r>
              <a:rPr lang="hu-HU" sz="2200" dirty="0"/>
              <a:t>évente </a:t>
            </a:r>
            <a:r>
              <a:rPr lang="hu-HU" sz="2200" b="1" dirty="0"/>
              <a:t>kb. 260.000 bűncselekményt</a:t>
            </a:r>
            <a:r>
              <a:rPr lang="hu-HU" sz="2200" dirty="0"/>
              <a:t> követnek el természetes személyek sérelmére (ENYÜBS 2011), ezen felül szabálysértések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7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  <p:bldP spid="3175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5613" y="273050"/>
            <a:ext cx="8231187" cy="1144588"/>
          </a:xfrm>
          <a:noFill/>
          <a:ln/>
        </p:spPr>
        <p:txBody>
          <a:bodyPr>
            <a:normAutofit/>
          </a:bodyPr>
          <a:lstStyle/>
          <a:p>
            <a:r>
              <a:rPr lang="hu-HU" dirty="0"/>
              <a:t>Az áldozat fogalma az Ást. szerint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1341438"/>
            <a:ext cx="8231187" cy="4527550"/>
          </a:xfrm>
          <a:noFill/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buFontTx/>
              <a:buChar char="•"/>
            </a:pPr>
            <a:r>
              <a:rPr lang="hu-HU" sz="2200" dirty="0">
                <a:solidFill>
                  <a:schemeClr val="tx1"/>
                </a:solidFill>
              </a:rPr>
              <a:t> a </a:t>
            </a:r>
            <a:r>
              <a:rPr lang="hu-HU" sz="2200" dirty="0" smtClean="0">
                <a:solidFill>
                  <a:schemeClr val="tx1"/>
                </a:solidFill>
              </a:rPr>
              <a:t>bűncselekmény vagy tulajdon elleni szabálysértés </a:t>
            </a:r>
            <a:r>
              <a:rPr lang="hu-HU" sz="2200" b="1" dirty="0" smtClean="0">
                <a:solidFill>
                  <a:schemeClr val="tx1"/>
                </a:solidFill>
              </a:rPr>
              <a:t>természetes személy </a:t>
            </a:r>
            <a:r>
              <a:rPr lang="hu-HU" sz="2200" b="1" dirty="0">
                <a:solidFill>
                  <a:schemeClr val="tx1"/>
                </a:solidFill>
              </a:rPr>
              <a:t>sértettje </a:t>
            </a:r>
          </a:p>
          <a:p>
            <a:pPr algn="just">
              <a:lnSpc>
                <a:spcPct val="90000"/>
              </a:lnSpc>
              <a:buFontTx/>
              <a:buChar char="•"/>
            </a:pPr>
            <a:r>
              <a:rPr lang="hu-HU" sz="2200" dirty="0">
                <a:solidFill>
                  <a:schemeClr val="tx1"/>
                </a:solidFill>
              </a:rPr>
              <a:t> az a </a:t>
            </a:r>
            <a:r>
              <a:rPr lang="hu-HU" sz="2200" b="1" dirty="0">
                <a:solidFill>
                  <a:schemeClr val="tx1"/>
                </a:solidFill>
              </a:rPr>
              <a:t>természetes személy, aki a </a:t>
            </a:r>
            <a:r>
              <a:rPr lang="hu-HU" sz="2200" b="1" dirty="0" smtClean="0">
                <a:solidFill>
                  <a:schemeClr val="tx1"/>
                </a:solidFill>
              </a:rPr>
              <a:t>bűncselekmény </a:t>
            </a:r>
            <a:r>
              <a:rPr lang="hu-HU" sz="2200" dirty="0" smtClean="0">
                <a:solidFill>
                  <a:schemeClr val="tx1"/>
                </a:solidFill>
              </a:rPr>
              <a:t>vagy tulajdon elleni szabálysértés </a:t>
            </a:r>
            <a:r>
              <a:rPr lang="hu-HU" sz="2200" b="1" dirty="0">
                <a:solidFill>
                  <a:schemeClr val="tx1"/>
                </a:solidFill>
              </a:rPr>
              <a:t>közvetlen következményeként sérelmet szenvedett el</a:t>
            </a:r>
            <a:r>
              <a:rPr lang="hu-HU" sz="2200" dirty="0">
                <a:solidFill>
                  <a:schemeClr val="tx1"/>
                </a:solidFill>
              </a:rPr>
              <a:t> (testi vagy lelki sérülést, érzelmi megrázkódtatást, vagyoni kárt)</a:t>
            </a:r>
          </a:p>
          <a:p>
            <a:pPr algn="just">
              <a:lnSpc>
                <a:spcPct val="90000"/>
              </a:lnSpc>
              <a:buFontTx/>
              <a:buChar char="•"/>
            </a:pPr>
            <a:r>
              <a:rPr lang="hu-HU" sz="2200" dirty="0">
                <a:solidFill>
                  <a:schemeClr val="tx1"/>
                </a:solidFill>
              </a:rPr>
              <a:t> </a:t>
            </a:r>
            <a:r>
              <a:rPr lang="hu-HU" sz="2200" b="1" dirty="0">
                <a:solidFill>
                  <a:schemeClr val="tx1"/>
                </a:solidFill>
              </a:rPr>
              <a:t>személyi hatály</a:t>
            </a:r>
            <a:r>
              <a:rPr lang="hu-HU" sz="2200" dirty="0">
                <a:solidFill>
                  <a:schemeClr val="tx1"/>
                </a:solidFill>
              </a:rPr>
              <a:t>: magyar állampolgárok és külföldi természetes személyek (EU, EU-ban jogszerűen tartózkodó, Magyarországon jogszerűen tartózkodó hontalan, emberkereskedelem áldozata, nemzetközi megállapodás/viszonosság)</a:t>
            </a:r>
          </a:p>
          <a:p>
            <a:pPr algn="just">
              <a:lnSpc>
                <a:spcPct val="90000"/>
              </a:lnSpc>
              <a:buFontTx/>
              <a:buChar char="•"/>
            </a:pPr>
            <a:r>
              <a:rPr lang="hu-HU" sz="2200" dirty="0">
                <a:solidFill>
                  <a:schemeClr val="tx1"/>
                </a:solidFill>
              </a:rPr>
              <a:t> formailag tényállásszerű, materiálisan jogellenes, de nem büntethető cselekmények esetén is</a:t>
            </a:r>
          </a:p>
          <a:p>
            <a:pPr algn="just">
              <a:lnSpc>
                <a:spcPct val="90000"/>
              </a:lnSpc>
              <a:buFontTx/>
              <a:buChar char="•"/>
            </a:pPr>
            <a:r>
              <a:rPr lang="hu-HU" sz="2200" b="1" dirty="0">
                <a:solidFill>
                  <a:schemeClr val="tx1"/>
                </a:solidFill>
              </a:rPr>
              <a:t> a büntetőeljárás </a:t>
            </a:r>
            <a:r>
              <a:rPr lang="hu-HU" sz="2200" b="1" dirty="0" smtClean="0">
                <a:solidFill>
                  <a:schemeClr val="tx1"/>
                </a:solidFill>
              </a:rPr>
              <a:t>terheltje </a:t>
            </a:r>
            <a:r>
              <a:rPr lang="hu-HU" sz="2200" dirty="0" smtClean="0">
                <a:solidFill>
                  <a:schemeClr val="tx1"/>
                </a:solidFill>
              </a:rPr>
              <a:t>(szabálysértési eljárás alá vont személy)</a:t>
            </a:r>
            <a:r>
              <a:rPr lang="hu-HU" sz="2200" b="1" dirty="0" smtClean="0">
                <a:solidFill>
                  <a:schemeClr val="tx1"/>
                </a:solidFill>
              </a:rPr>
              <a:t> </a:t>
            </a:r>
            <a:r>
              <a:rPr lang="hu-HU" sz="2200" b="1" dirty="0">
                <a:solidFill>
                  <a:schemeClr val="tx1"/>
                </a:solidFill>
              </a:rPr>
              <a:t>nem</a:t>
            </a:r>
            <a:r>
              <a:rPr lang="hu-HU" sz="2200" dirty="0">
                <a:solidFill>
                  <a:schemeClr val="tx1"/>
                </a:solidFill>
              </a:rPr>
              <a:t> tartozik az Ást. szerinti áldozatfogalomba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83814" tIns="41907" rIns="83814" bIns="41907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hu-HU" dirty="0"/>
              <a:t>Az áldozatok igényei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4611" y="1361571"/>
            <a:ext cx="8230164" cy="4525398"/>
          </a:xfrm>
          <a:noFill/>
          <a:ln>
            <a:miter lim="800000"/>
            <a:headEnd/>
            <a:tailEnd/>
          </a:ln>
        </p:spPr>
        <p:txBody>
          <a:bodyPr vert="horz" wrap="square" lIns="83814" tIns="41907" rIns="83814" bIns="41907" numCol="1" anchor="t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hu-HU" sz="2200" dirty="0"/>
              <a:t> információ</a:t>
            </a:r>
          </a:p>
          <a:p>
            <a:pPr marL="0" indent="0"/>
            <a:r>
              <a:rPr lang="hu-HU" sz="2200" dirty="0"/>
              <a:t> jogi támogatás</a:t>
            </a:r>
          </a:p>
          <a:p>
            <a:pPr marL="0" indent="0"/>
            <a:r>
              <a:rPr lang="hu-HU" sz="2200" dirty="0"/>
              <a:t> gyakorlati segítségnyújtás</a:t>
            </a:r>
          </a:p>
          <a:p>
            <a:pPr marL="0" indent="0"/>
            <a:r>
              <a:rPr lang="hu-HU" sz="2200" dirty="0"/>
              <a:t> anyagi támogatás</a:t>
            </a:r>
          </a:p>
          <a:p>
            <a:pPr marL="0" indent="0"/>
            <a:r>
              <a:rPr lang="hu-HU" sz="2200" dirty="0"/>
              <a:t> alapszintű szükségletek biztosítása</a:t>
            </a:r>
          </a:p>
          <a:p>
            <a:pPr marL="0" indent="0"/>
            <a:r>
              <a:rPr lang="hu-HU" sz="2200" dirty="0"/>
              <a:t> érzelmi támogatás</a:t>
            </a:r>
          </a:p>
          <a:p>
            <a:pPr marL="0" indent="0">
              <a:buNone/>
            </a:pPr>
            <a:endParaRPr lang="hu-HU" sz="1600" dirty="0"/>
          </a:p>
          <a:p>
            <a:pPr marL="0" indent="0">
              <a:buNone/>
            </a:pPr>
            <a:r>
              <a:rPr lang="hu-HU" sz="2200" dirty="0"/>
              <a:t>Főleg az elszenvedett bűncselekménytől függ, de minden típusú áldozatban közös vágy:</a:t>
            </a:r>
          </a:p>
          <a:p>
            <a:pPr marL="0" indent="0">
              <a:buNone/>
            </a:pPr>
            <a:r>
              <a:rPr lang="hu-HU" sz="2200" dirty="0"/>
              <a:t>legyen valaki, akinek elmondhatják az érzéseiket és meghallgatja őket</a:t>
            </a:r>
          </a:p>
          <a:p>
            <a:pPr marL="0" indent="0"/>
            <a:endParaRPr lang="hu-HU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Áldozatsegítés Magyarországon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0" fontAlgn="base">
              <a:lnSpc>
                <a:spcPct val="90000"/>
              </a:lnSpc>
              <a:spcAft>
                <a:spcPct val="0"/>
              </a:spcAft>
              <a:buFontTx/>
              <a:buChar char="•"/>
            </a:pPr>
            <a:r>
              <a:rPr lang="hu-HU" sz="2200" kern="0" dirty="0">
                <a:solidFill>
                  <a:srgbClr val="000000"/>
                </a:solidFill>
              </a:rPr>
              <a:t>2006 előtt</a:t>
            </a:r>
          </a:p>
          <a:p>
            <a:pPr lvl="1" fontAlgn="base">
              <a:lnSpc>
                <a:spcPct val="90000"/>
              </a:lnSpc>
              <a:spcAft>
                <a:spcPct val="0"/>
              </a:spcAft>
              <a:buFontTx/>
              <a:buChar char="–"/>
            </a:pPr>
            <a:r>
              <a:rPr lang="hu-HU" sz="2200" kern="0" dirty="0">
                <a:solidFill>
                  <a:srgbClr val="000000"/>
                </a:solidFill>
              </a:rPr>
              <a:t>civil szféra dominanciája</a:t>
            </a:r>
          </a:p>
          <a:p>
            <a:pPr lvl="1" fontAlgn="base">
              <a:lnSpc>
                <a:spcPct val="90000"/>
              </a:lnSpc>
              <a:spcAft>
                <a:spcPct val="0"/>
              </a:spcAft>
              <a:buFontTx/>
              <a:buChar char="–"/>
            </a:pPr>
            <a:r>
              <a:rPr lang="hu-HU" sz="2200" kern="0" dirty="0">
                <a:solidFill>
                  <a:srgbClr val="000000"/>
                </a:solidFill>
              </a:rPr>
              <a:t>Fehér Gyűrű Közhasznú Egyesület (1989- )</a:t>
            </a:r>
          </a:p>
          <a:p>
            <a:pPr lvl="1" fontAlgn="base">
              <a:lnSpc>
                <a:spcPct val="90000"/>
              </a:lnSpc>
              <a:spcAft>
                <a:spcPct val="0"/>
              </a:spcAft>
              <a:buFontTx/>
              <a:buChar char="–"/>
            </a:pPr>
            <a:r>
              <a:rPr lang="hu-HU" sz="2200" kern="0" dirty="0">
                <a:solidFill>
                  <a:srgbClr val="000000"/>
                </a:solidFill>
              </a:rPr>
              <a:t>Belügyminisztérium és a rendőrség (1998-tól)</a:t>
            </a:r>
          </a:p>
          <a:p>
            <a:pPr lvl="1" fontAlgn="base">
              <a:lnSpc>
                <a:spcPct val="90000"/>
              </a:lnSpc>
              <a:spcAft>
                <a:spcPct val="0"/>
              </a:spcAft>
              <a:buFontTx/>
              <a:buChar char="–"/>
            </a:pPr>
            <a:r>
              <a:rPr lang="hu-HU" sz="2200" kern="0" dirty="0">
                <a:solidFill>
                  <a:srgbClr val="000000"/>
                </a:solidFill>
              </a:rPr>
              <a:t>Országos Bűnmegelőzési Bizottság pályázatai</a:t>
            </a:r>
          </a:p>
          <a:p>
            <a:pPr lvl="1" fontAlgn="base">
              <a:lnSpc>
                <a:spcPct val="90000"/>
              </a:lnSpc>
              <a:spcAft>
                <a:spcPct val="0"/>
              </a:spcAft>
              <a:buFontTx/>
              <a:buChar char="–"/>
            </a:pPr>
            <a:endParaRPr lang="hu-HU" sz="2200" kern="0" dirty="0">
              <a:solidFill>
                <a:srgbClr val="000000"/>
              </a:solidFill>
            </a:endParaRPr>
          </a:p>
          <a:p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hu-HU" sz="2200" dirty="0" smtClean="0">
                <a:cs typeface="Arial" pitchFamily="34" charset="0"/>
              </a:rPr>
              <a:t>2006 óta</a:t>
            </a:r>
          </a:p>
          <a:p>
            <a:pPr lvl="1">
              <a:lnSpc>
                <a:spcPct val="90000"/>
              </a:lnSpc>
            </a:pPr>
            <a:r>
              <a:rPr lang="hu-HU" sz="2200" dirty="0" smtClean="0">
                <a:cs typeface="Arial" pitchFamily="34" charset="0"/>
              </a:rPr>
              <a:t>állami </a:t>
            </a:r>
            <a:r>
              <a:rPr lang="hu-HU" sz="2200" dirty="0" err="1" smtClean="0">
                <a:cs typeface="Arial" pitchFamily="34" charset="0"/>
              </a:rPr>
              <a:t>szerepválallás</a:t>
            </a:r>
            <a:r>
              <a:rPr lang="hu-HU" sz="2200" dirty="0" smtClean="0">
                <a:cs typeface="Arial" pitchFamily="34" charset="0"/>
              </a:rPr>
              <a:t> erősödése (2005. évi CXXXV. tv. – Ást.)</a:t>
            </a:r>
          </a:p>
          <a:p>
            <a:pPr lvl="1">
              <a:lnSpc>
                <a:spcPct val="90000"/>
              </a:lnSpc>
            </a:pPr>
            <a:r>
              <a:rPr lang="hu-HU" sz="2200" dirty="0" smtClean="0">
                <a:cs typeface="Arial" pitchFamily="34" charset="0"/>
              </a:rPr>
              <a:t>Igazságügyi Hivatal Áldozatsegítő Szolgálata (2006-2010)</a:t>
            </a:r>
          </a:p>
          <a:p>
            <a:pPr lvl="1">
              <a:lnSpc>
                <a:spcPct val="90000"/>
              </a:lnSpc>
            </a:pPr>
            <a:r>
              <a:rPr lang="hu-HU" sz="2200" dirty="0" smtClean="0">
                <a:cs typeface="Arial" pitchFamily="34" charset="0"/>
              </a:rPr>
              <a:t>KIMISZ (aug. 16-tól KIH) és kormányhivatalok, mint áldozatsegítő szolgálatok (2011-)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83814" tIns="41907" rIns="83814" bIns="41907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hu-HU" dirty="0"/>
              <a:t>Jogszabályi keretek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918" y="1600150"/>
            <a:ext cx="8230164" cy="4172849"/>
          </a:xfrm>
          <a:noFill/>
          <a:ln>
            <a:miter lim="800000"/>
            <a:headEnd/>
            <a:tailEnd/>
          </a:ln>
        </p:spPr>
        <p:txBody>
          <a:bodyPr vert="horz" wrap="square" lIns="83814" tIns="41907" rIns="83814" bIns="41907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r>
              <a:rPr lang="hu-HU" sz="2400" dirty="0"/>
              <a:t>Tanács </a:t>
            </a:r>
            <a:r>
              <a:rPr lang="hu-HU" sz="2400" b="1" dirty="0"/>
              <a:t>2001/220/IB kerethatározata</a:t>
            </a:r>
            <a:r>
              <a:rPr lang="hu-HU" sz="2400" dirty="0"/>
              <a:t> a büntetőeljárásban a sértett jogállásáról</a:t>
            </a:r>
          </a:p>
          <a:p>
            <a:r>
              <a:rPr lang="hu-HU" sz="2400" dirty="0" smtClean="0"/>
              <a:t>Tanács </a:t>
            </a:r>
            <a:r>
              <a:rPr lang="hu-HU" sz="2400" b="1" dirty="0"/>
              <a:t>2004/80/EK irányelve</a:t>
            </a:r>
            <a:r>
              <a:rPr lang="hu-HU" sz="2400" dirty="0"/>
              <a:t> a bűncselekmények áldozatainak </a:t>
            </a:r>
            <a:r>
              <a:rPr lang="hu-HU" sz="2400" dirty="0" smtClean="0"/>
              <a:t>kompenzációjáról</a:t>
            </a:r>
          </a:p>
          <a:p>
            <a:r>
              <a:rPr lang="hu-HU" sz="2400" b="1" dirty="0" smtClean="0"/>
              <a:t>2005</a:t>
            </a:r>
            <a:r>
              <a:rPr lang="hu-HU" sz="2400" b="1" dirty="0"/>
              <a:t>. évi CXXXV. törvény </a:t>
            </a:r>
            <a:r>
              <a:rPr lang="hu-HU" sz="2400" dirty="0"/>
              <a:t>a bűncselekmények áldozatainak segítéséről és az állami kárenyhítésről (Ást</a:t>
            </a:r>
            <a:r>
              <a:rPr lang="hu-HU" sz="2400" dirty="0" smtClean="0"/>
              <a:t>.)</a:t>
            </a:r>
          </a:p>
          <a:p>
            <a:r>
              <a:rPr lang="hu-HU" sz="2400" dirty="0">
                <a:cs typeface="Times New Roman" pitchFamily="18" charset="0"/>
              </a:rPr>
              <a:t>a</a:t>
            </a:r>
            <a:r>
              <a:rPr lang="hu-HU" sz="2400" dirty="0" smtClean="0">
                <a:cs typeface="Times New Roman" pitchFamily="18" charset="0"/>
              </a:rPr>
              <a:t>z Európai Parlament és a Tanács </a:t>
            </a:r>
            <a:r>
              <a:rPr lang="hu-HU" sz="2400" b="1" dirty="0" smtClean="0">
                <a:cs typeface="Times New Roman" pitchFamily="18" charset="0"/>
              </a:rPr>
              <a:t>2011/36/EU irányelve </a:t>
            </a:r>
            <a:r>
              <a:rPr lang="hu-HU" sz="2400" dirty="0" smtClean="0">
                <a:cs typeface="Times New Roman" pitchFamily="18" charset="0"/>
              </a:rPr>
              <a:t>(2011. április 5.) az emberkereskedelem megelőzéséről, és az ellene folytatott küzdelemről, az áldozatok védelméről, valamint a 2002/629/IB tanácsi kerethatározat felváltásáról</a:t>
            </a:r>
            <a:endParaRPr lang="hu-HU" sz="2400" dirty="0" smtClean="0"/>
          </a:p>
          <a:p>
            <a:r>
              <a:rPr lang="hu-HU" sz="2400" dirty="0" smtClean="0">
                <a:cs typeface="Times New Roman" pitchFamily="18" charset="0"/>
              </a:rPr>
              <a:t>az Európai Parlament és a Tanács </a:t>
            </a:r>
            <a:r>
              <a:rPr lang="hu-HU" sz="2400" b="1" dirty="0" smtClean="0"/>
              <a:t>2012/.../EU irányelve</a:t>
            </a:r>
            <a:r>
              <a:rPr lang="hu-HU" sz="2400" dirty="0" smtClean="0"/>
              <a:t> a bűncselekmények áldozatainak jogaira,</a:t>
            </a:r>
            <a:r>
              <a:rPr lang="hu-HU" sz="2400" baseline="0" dirty="0" smtClean="0"/>
              <a:t> </a:t>
            </a:r>
            <a:r>
              <a:rPr lang="hu-HU" sz="2400" dirty="0" smtClean="0"/>
              <a:t>támogatására és védelmére vonatkozó minimumszabályok megállapításáról és a 2001/220/IB tanácsi kerethatározat felváltásáról</a:t>
            </a:r>
            <a:endParaRPr lang="hu-HU" sz="2200" dirty="0" smtClean="0"/>
          </a:p>
          <a:p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78" name="Text Box 14"/>
          <p:cNvSpPr txBox="1">
            <a:spLocks noChangeArrowheads="1"/>
          </p:cNvSpPr>
          <p:nvPr/>
        </p:nvSpPr>
        <p:spPr bwMode="auto">
          <a:xfrm>
            <a:off x="5126614" y="2188570"/>
            <a:ext cx="3584285" cy="2923863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6" tIns="45713" rIns="91426" bIns="45713">
            <a:spAutoFit/>
          </a:bodyPr>
          <a:lstStyle/>
          <a:p>
            <a:pPr algn="ctr" defTabSz="914283" eaLnBrk="0" hangingPunct="0"/>
            <a:r>
              <a:rPr lang="hu-HU" b="1" dirty="0"/>
              <a:t>Közigazgatási és Igazságügyi Minisztérium</a:t>
            </a:r>
          </a:p>
          <a:p>
            <a:pPr algn="ctr" defTabSz="914283" eaLnBrk="0" hangingPunct="0"/>
            <a:r>
              <a:rPr lang="hu-HU" b="1" dirty="0"/>
              <a:t>Igazságügyi Szolgálata (KIMISZ)</a:t>
            </a:r>
          </a:p>
          <a:p>
            <a:pPr algn="ctr" defTabSz="914283" eaLnBrk="0" hangingPunct="0"/>
            <a:endParaRPr lang="hu-HU" sz="1400" b="1" dirty="0">
              <a:solidFill>
                <a:srgbClr val="990033"/>
              </a:solidFill>
            </a:endParaRPr>
          </a:p>
          <a:p>
            <a:pPr algn="ctr" defTabSz="914283" eaLnBrk="0" hangingPunct="0"/>
            <a:endParaRPr lang="hu-HU" sz="1400" b="1" dirty="0">
              <a:solidFill>
                <a:srgbClr val="990033"/>
              </a:solidFill>
            </a:endParaRPr>
          </a:p>
          <a:p>
            <a:pPr algn="ctr" defTabSz="914283" eaLnBrk="0" hangingPunct="0"/>
            <a:endParaRPr lang="hu-HU" sz="1200" b="1" dirty="0">
              <a:solidFill>
                <a:srgbClr val="990033"/>
              </a:solidFill>
            </a:endParaRPr>
          </a:p>
          <a:p>
            <a:pPr algn="ctr" defTabSz="914283" eaLnBrk="0" hangingPunct="0"/>
            <a:endParaRPr lang="hu-HU" sz="1200" b="1" dirty="0">
              <a:solidFill>
                <a:srgbClr val="990033"/>
              </a:solidFill>
            </a:endParaRPr>
          </a:p>
          <a:p>
            <a:pPr algn="ctr" defTabSz="914283" eaLnBrk="0" hangingPunct="0"/>
            <a:endParaRPr lang="hu-HU" sz="1200" b="1" dirty="0">
              <a:solidFill>
                <a:srgbClr val="990033"/>
              </a:solidFill>
            </a:endParaRPr>
          </a:p>
          <a:p>
            <a:pPr algn="ctr" defTabSz="914283" eaLnBrk="0" hangingPunct="0"/>
            <a:endParaRPr lang="hu-HU" sz="1200" b="1" dirty="0">
              <a:solidFill>
                <a:srgbClr val="990033"/>
              </a:solidFill>
            </a:endParaRPr>
          </a:p>
          <a:p>
            <a:pPr algn="ctr" defTabSz="914283" eaLnBrk="0" hangingPunct="0"/>
            <a:endParaRPr lang="hu-HU" sz="1200" b="1" dirty="0">
              <a:solidFill>
                <a:srgbClr val="990033"/>
              </a:solidFill>
            </a:endParaRPr>
          </a:p>
          <a:p>
            <a:pPr algn="ctr" defTabSz="914283" eaLnBrk="0" hangingPunct="0"/>
            <a:endParaRPr lang="hu-HU" sz="1200" b="1" dirty="0">
              <a:solidFill>
                <a:srgbClr val="990033"/>
              </a:solidFill>
            </a:endParaRPr>
          </a:p>
          <a:p>
            <a:pPr algn="ctr" defTabSz="914283" eaLnBrk="0" hangingPunct="0"/>
            <a:endParaRPr lang="hu-HU" sz="1200" b="1" dirty="0">
              <a:solidFill>
                <a:srgbClr val="990033"/>
              </a:solidFill>
            </a:endParaRPr>
          </a:p>
          <a:p>
            <a:pPr algn="ctr" defTabSz="914283" eaLnBrk="0" hangingPunct="0"/>
            <a:endParaRPr lang="hu-HU" sz="1200" b="1" dirty="0">
              <a:solidFill>
                <a:srgbClr val="990033"/>
              </a:solidFill>
            </a:endParaRPr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540" y="275012"/>
            <a:ext cx="8228920" cy="921503"/>
          </a:xfrm>
        </p:spPr>
        <p:txBody>
          <a:bodyPr>
            <a:noAutofit/>
          </a:bodyPr>
          <a:lstStyle/>
          <a:p>
            <a:pPr defTabSz="801563"/>
            <a:r>
              <a:rPr lang="hu-HU" sz="3200" dirty="0">
                <a:latin typeface="+mn-lt"/>
              </a:rPr>
              <a:t>Az áldozatsegítő szolgálat szervezeti ábrája</a:t>
            </a:r>
            <a:br>
              <a:rPr lang="hu-HU" sz="3200" dirty="0">
                <a:latin typeface="+mn-lt"/>
              </a:rPr>
            </a:br>
            <a:r>
              <a:rPr lang="hu-HU" sz="3200" dirty="0" smtClean="0">
                <a:latin typeface="+mn-lt"/>
              </a:rPr>
              <a:t>2012. augusztus 15-ig</a:t>
            </a:r>
            <a:endParaRPr lang="hu-HU" sz="3200" dirty="0">
              <a:latin typeface="+mn-lt"/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00586" indent="-300586" defTabSz="801563">
              <a:buNone/>
            </a:pPr>
            <a:endParaRPr lang="hu-HU" dirty="0"/>
          </a:p>
          <a:p>
            <a:pPr marL="300586" indent="-300586" defTabSz="801563">
              <a:buNone/>
            </a:pPr>
            <a:endParaRPr lang="hu-HU" dirty="0"/>
          </a:p>
        </p:txBody>
      </p:sp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260676" y="2204409"/>
            <a:ext cx="4434195" cy="64631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6" tIns="45713" rIns="91426" bIns="45713">
            <a:spAutoFit/>
          </a:bodyPr>
          <a:lstStyle/>
          <a:p>
            <a:pPr algn="ctr" defTabSz="914283" eaLnBrk="0" hangingPunct="0"/>
            <a:r>
              <a:rPr lang="hu-HU" dirty="0"/>
              <a:t>fővárosi és megyei </a:t>
            </a:r>
          </a:p>
          <a:p>
            <a:pPr algn="ctr" defTabSz="914283" eaLnBrk="0" hangingPunct="0"/>
            <a:r>
              <a:rPr lang="hu-HU" dirty="0"/>
              <a:t>kormányhivatalok</a:t>
            </a:r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260676" y="3167667"/>
            <a:ext cx="4434195" cy="2893086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6" tIns="45713" rIns="91426" bIns="45713">
            <a:spAutoFit/>
          </a:bodyPr>
          <a:lstStyle/>
          <a:p>
            <a:pPr algn="ctr" defTabSz="914283" eaLnBrk="0" hangingPunct="0"/>
            <a:r>
              <a:rPr lang="hu-HU" dirty="0"/>
              <a:t>igazságügyi szolgálatok</a:t>
            </a:r>
          </a:p>
          <a:p>
            <a:pPr algn="ctr" defTabSz="914283" eaLnBrk="0" hangingPunct="0"/>
            <a:endParaRPr lang="hu-HU" dirty="0"/>
          </a:p>
          <a:p>
            <a:pPr algn="ctr" defTabSz="914283" eaLnBrk="0" hangingPunct="0"/>
            <a:endParaRPr lang="hu-HU" dirty="0"/>
          </a:p>
          <a:p>
            <a:pPr algn="ctr" defTabSz="914283" eaLnBrk="0" hangingPunct="0"/>
            <a:endParaRPr lang="hu-HU" dirty="0"/>
          </a:p>
          <a:p>
            <a:pPr algn="ctr" defTabSz="914283" eaLnBrk="0" hangingPunct="0"/>
            <a:endParaRPr lang="hu-HU" dirty="0"/>
          </a:p>
          <a:p>
            <a:pPr algn="ctr" defTabSz="914283" eaLnBrk="0" hangingPunct="0"/>
            <a:endParaRPr lang="hu-HU" dirty="0"/>
          </a:p>
          <a:p>
            <a:pPr algn="ctr" defTabSz="914283" eaLnBrk="0" hangingPunct="0"/>
            <a:endParaRPr lang="hu-HU" dirty="0"/>
          </a:p>
          <a:p>
            <a:pPr algn="ctr" defTabSz="914283" eaLnBrk="0" hangingPunct="0"/>
            <a:endParaRPr lang="hu-HU" dirty="0"/>
          </a:p>
          <a:p>
            <a:pPr algn="ctr" defTabSz="914283" eaLnBrk="0" hangingPunct="0"/>
            <a:endParaRPr lang="hu-HU" dirty="0"/>
          </a:p>
          <a:p>
            <a:pPr algn="ctr" defTabSz="914283" eaLnBrk="0" hangingPunct="0"/>
            <a:endParaRPr lang="hu-HU" dirty="0"/>
          </a:p>
        </p:txBody>
      </p:sp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384225" y="3950945"/>
            <a:ext cx="1656374" cy="791917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91426" tIns="45713" rIns="91426" bIns="45713"/>
          <a:lstStyle/>
          <a:p>
            <a:pPr algn="ctr" defTabSz="914283"/>
            <a:r>
              <a:rPr lang="hu-HU" sz="1400" b="1" dirty="0">
                <a:solidFill>
                  <a:srgbClr val="0000CC"/>
                </a:solidFill>
              </a:rPr>
              <a:t>Pártfogó felügyelői</a:t>
            </a:r>
          </a:p>
          <a:p>
            <a:pPr algn="ctr" defTabSz="914283"/>
            <a:r>
              <a:rPr lang="hu-HU" sz="1400" b="1" dirty="0">
                <a:solidFill>
                  <a:srgbClr val="0000CC"/>
                </a:solidFill>
              </a:rPr>
              <a:t>osztályok</a:t>
            </a:r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2847063" y="3950945"/>
            <a:ext cx="1712039" cy="784718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333333">
                <a:alpha val="50000"/>
              </a:srgbClr>
            </a:outerShdw>
          </a:effectLst>
        </p:spPr>
        <p:txBody>
          <a:bodyPr lIns="91426" tIns="154777" rIns="91426" bIns="45713"/>
          <a:lstStyle/>
          <a:p>
            <a:pPr algn="ctr" defTabSz="914283"/>
            <a:r>
              <a:rPr lang="hu-HU" sz="1400" b="1" dirty="0"/>
              <a:t>Jogi Segítség-nyújtó Osztály</a:t>
            </a:r>
          </a:p>
        </p:txBody>
      </p:sp>
      <p:sp>
        <p:nvSpPr>
          <p:cNvPr id="62472" name="Rectangle 8"/>
          <p:cNvSpPr>
            <a:spLocks noChangeArrowheads="1"/>
          </p:cNvSpPr>
          <p:nvPr/>
        </p:nvSpPr>
        <p:spPr bwMode="auto">
          <a:xfrm>
            <a:off x="1615644" y="5061069"/>
            <a:ext cx="1663163" cy="784717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91426" tIns="45713" rIns="91426" bIns="45713"/>
          <a:lstStyle/>
          <a:p>
            <a:pPr algn="ctr" defTabSz="914283"/>
            <a:endParaRPr lang="hu-HU" sz="900" b="1" dirty="0">
              <a:solidFill>
                <a:srgbClr val="006666"/>
              </a:solidFill>
            </a:endParaRPr>
          </a:p>
          <a:p>
            <a:pPr algn="ctr" defTabSz="914283"/>
            <a:r>
              <a:rPr lang="hu-HU" sz="1400" b="1" dirty="0">
                <a:solidFill>
                  <a:srgbClr val="006666"/>
                </a:solidFill>
              </a:rPr>
              <a:t>Áldozatsegítő</a:t>
            </a:r>
          </a:p>
          <a:p>
            <a:pPr algn="ctr" defTabSz="914283"/>
            <a:r>
              <a:rPr lang="hu-HU" sz="1400" b="1" dirty="0">
                <a:solidFill>
                  <a:srgbClr val="006666"/>
                </a:solidFill>
              </a:rPr>
              <a:t>Osztály</a:t>
            </a:r>
          </a:p>
        </p:txBody>
      </p:sp>
      <p:sp>
        <p:nvSpPr>
          <p:cNvPr id="62475" name="Text Box 11"/>
          <p:cNvSpPr txBox="1">
            <a:spLocks noChangeArrowheads="1"/>
          </p:cNvSpPr>
          <p:nvPr/>
        </p:nvSpPr>
        <p:spPr bwMode="auto">
          <a:xfrm>
            <a:off x="5187710" y="3363487"/>
            <a:ext cx="1600709" cy="783278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91426" tIns="45713" rIns="91426" bIns="45713"/>
          <a:lstStyle/>
          <a:p>
            <a:pPr algn="ctr" defTabSz="914283"/>
            <a:r>
              <a:rPr lang="hu-HU" sz="1400" b="1" dirty="0">
                <a:solidFill>
                  <a:srgbClr val="0000CC"/>
                </a:solidFill>
              </a:rPr>
              <a:t>Pártfogó Felügyeleti Osztály</a:t>
            </a:r>
          </a:p>
        </p:txBody>
      </p:sp>
      <p:sp>
        <p:nvSpPr>
          <p:cNvPr id="62476" name="Rectangle 12"/>
          <p:cNvSpPr>
            <a:spLocks noChangeArrowheads="1"/>
          </p:cNvSpPr>
          <p:nvPr/>
        </p:nvSpPr>
        <p:spPr bwMode="auto">
          <a:xfrm>
            <a:off x="5187710" y="4212997"/>
            <a:ext cx="1595278" cy="783278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333333">
                <a:alpha val="50000"/>
              </a:srgbClr>
            </a:outerShdw>
          </a:effectLst>
        </p:spPr>
        <p:txBody>
          <a:bodyPr lIns="91426" tIns="154777" rIns="91426" bIns="45713"/>
          <a:lstStyle/>
          <a:p>
            <a:pPr algn="ctr" defTabSz="914283"/>
            <a:r>
              <a:rPr lang="hu-HU" sz="1400" b="1" dirty="0"/>
              <a:t>Jogi Segítség-nyújtási Osztály</a:t>
            </a:r>
          </a:p>
        </p:txBody>
      </p:sp>
      <p:sp>
        <p:nvSpPr>
          <p:cNvPr id="62477" name="Rectangle 13"/>
          <p:cNvSpPr>
            <a:spLocks noChangeArrowheads="1"/>
          </p:cNvSpPr>
          <p:nvPr/>
        </p:nvSpPr>
        <p:spPr bwMode="auto">
          <a:xfrm>
            <a:off x="6974421" y="4212997"/>
            <a:ext cx="1600709" cy="783278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91426" tIns="45713" rIns="91426" bIns="45713"/>
          <a:lstStyle/>
          <a:p>
            <a:pPr algn="ctr" defTabSz="914283"/>
            <a:endParaRPr lang="hu-HU" sz="800" b="1" dirty="0">
              <a:solidFill>
                <a:srgbClr val="006666"/>
              </a:solidFill>
            </a:endParaRPr>
          </a:p>
          <a:p>
            <a:pPr algn="ctr" defTabSz="914283"/>
            <a:r>
              <a:rPr lang="hu-HU" sz="1400" b="1" dirty="0">
                <a:solidFill>
                  <a:srgbClr val="006666"/>
                </a:solidFill>
              </a:rPr>
              <a:t>Áldozatsegítési</a:t>
            </a:r>
          </a:p>
          <a:p>
            <a:pPr algn="ctr" defTabSz="914283"/>
            <a:r>
              <a:rPr lang="hu-HU" sz="1400" b="1" dirty="0">
                <a:solidFill>
                  <a:srgbClr val="006666"/>
                </a:solidFill>
              </a:rPr>
              <a:t>Osztály</a:t>
            </a:r>
          </a:p>
          <a:p>
            <a:pPr algn="ctr" defTabSz="914283"/>
            <a:endParaRPr lang="hu-HU" sz="1400" b="1" dirty="0">
              <a:solidFill>
                <a:srgbClr val="006666"/>
              </a:solidFill>
            </a:endParaRPr>
          </a:p>
        </p:txBody>
      </p:sp>
      <p:sp>
        <p:nvSpPr>
          <p:cNvPr id="62479" name="Line 15"/>
          <p:cNvSpPr>
            <a:spLocks noChangeShapeType="1"/>
          </p:cNvSpPr>
          <p:nvPr/>
        </p:nvSpPr>
        <p:spPr bwMode="auto">
          <a:xfrm>
            <a:off x="2477773" y="2840822"/>
            <a:ext cx="0" cy="326845"/>
          </a:xfrm>
          <a:prstGeom prst="line">
            <a:avLst/>
          </a:prstGeom>
          <a:noFill/>
          <a:ln w="50800">
            <a:solidFill>
              <a:srgbClr val="FF6600"/>
            </a:solidFill>
            <a:round/>
            <a:headEnd/>
            <a:tailEnd type="triangle" w="med" len="med"/>
          </a:ln>
          <a:effectLst/>
        </p:spPr>
        <p:txBody>
          <a:bodyPr lIns="80156" tIns="40078" rIns="80156" bIns="40078"/>
          <a:lstStyle/>
          <a:p>
            <a:endParaRPr lang="hu-HU"/>
          </a:p>
        </p:txBody>
      </p:sp>
      <p:sp>
        <p:nvSpPr>
          <p:cNvPr id="62480" name="Line 16"/>
          <p:cNvSpPr>
            <a:spLocks noChangeShapeType="1"/>
          </p:cNvSpPr>
          <p:nvPr/>
        </p:nvSpPr>
        <p:spPr bwMode="auto">
          <a:xfrm flipH="1">
            <a:off x="1984934" y="3494514"/>
            <a:ext cx="3202776" cy="456432"/>
          </a:xfrm>
          <a:prstGeom prst="line">
            <a:avLst/>
          </a:prstGeom>
          <a:noFill/>
          <a:ln w="50800">
            <a:solidFill>
              <a:srgbClr val="3366FF"/>
            </a:solidFill>
            <a:round/>
            <a:headEnd/>
            <a:tailEnd type="triangle" w="med" len="med"/>
          </a:ln>
          <a:effectLst/>
        </p:spPr>
        <p:txBody>
          <a:bodyPr lIns="80156" tIns="40078" rIns="80156" bIns="40078"/>
          <a:lstStyle/>
          <a:p>
            <a:endParaRPr lang="hu-HU"/>
          </a:p>
        </p:txBody>
      </p:sp>
      <p:sp>
        <p:nvSpPr>
          <p:cNvPr id="62481" name="Line 17"/>
          <p:cNvSpPr>
            <a:spLocks noChangeShapeType="1"/>
          </p:cNvSpPr>
          <p:nvPr/>
        </p:nvSpPr>
        <p:spPr bwMode="auto">
          <a:xfrm flipH="1">
            <a:off x="3278807" y="4996275"/>
            <a:ext cx="4064905" cy="522666"/>
          </a:xfrm>
          <a:prstGeom prst="line">
            <a:avLst/>
          </a:prstGeom>
          <a:noFill/>
          <a:ln w="50800">
            <a:solidFill>
              <a:srgbClr val="339966"/>
            </a:solidFill>
            <a:round/>
            <a:headEnd/>
            <a:tailEnd type="triangle" w="med" len="med"/>
          </a:ln>
          <a:effectLst/>
        </p:spPr>
        <p:txBody>
          <a:bodyPr lIns="80156" tIns="40078" rIns="80156" bIns="40078"/>
          <a:lstStyle/>
          <a:p>
            <a:endParaRPr lang="hu-HU"/>
          </a:p>
        </p:txBody>
      </p:sp>
      <p:sp>
        <p:nvSpPr>
          <p:cNvPr id="62482" name="Rectangle 18"/>
          <p:cNvSpPr>
            <a:spLocks noChangeArrowheads="1"/>
          </p:cNvSpPr>
          <p:nvPr/>
        </p:nvSpPr>
        <p:spPr bwMode="auto">
          <a:xfrm>
            <a:off x="260676" y="1160518"/>
            <a:ext cx="4598475" cy="646317"/>
          </a:xfrm>
          <a:prstGeom prst="rect">
            <a:avLst/>
          </a:prstGeom>
          <a:solidFill>
            <a:srgbClr val="FFCC99">
              <a:alpha val="94000"/>
            </a:srgbClr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6" tIns="45713" rIns="91426" bIns="45713" anchor="ctr">
            <a:spAutoFit/>
          </a:bodyPr>
          <a:lstStyle/>
          <a:p>
            <a:pPr algn="ctr" defTabSz="914283"/>
            <a:r>
              <a:rPr lang="de-DE" b="1" dirty="0" err="1"/>
              <a:t>Közigazgatási</a:t>
            </a:r>
            <a:r>
              <a:rPr lang="de-DE" b="1" dirty="0"/>
              <a:t>  </a:t>
            </a:r>
            <a:r>
              <a:rPr lang="hu-HU" b="1" dirty="0"/>
              <a:t>és Igazságügyi Minisztérium</a:t>
            </a:r>
            <a:r>
              <a:rPr lang="de-DE" b="1" dirty="0"/>
              <a:t> (</a:t>
            </a:r>
            <a:r>
              <a:rPr lang="hu-HU" b="1" dirty="0"/>
              <a:t>KIM</a:t>
            </a:r>
            <a:r>
              <a:rPr lang="de-DE" b="1" dirty="0"/>
              <a:t>)</a:t>
            </a:r>
          </a:p>
        </p:txBody>
      </p:sp>
      <p:sp>
        <p:nvSpPr>
          <p:cNvPr id="62483" name="Line 19"/>
          <p:cNvSpPr>
            <a:spLocks noChangeShapeType="1"/>
          </p:cNvSpPr>
          <p:nvPr/>
        </p:nvSpPr>
        <p:spPr bwMode="auto">
          <a:xfrm flipH="1">
            <a:off x="2477774" y="1861725"/>
            <a:ext cx="739937" cy="326845"/>
          </a:xfrm>
          <a:prstGeom prst="line">
            <a:avLst/>
          </a:prstGeom>
          <a:noFill/>
          <a:ln w="50800">
            <a:solidFill>
              <a:srgbClr val="FF6600"/>
            </a:solidFill>
            <a:round/>
            <a:headEnd/>
            <a:tailEnd type="triangle" w="med" len="med"/>
          </a:ln>
          <a:effectLst/>
        </p:spPr>
        <p:txBody>
          <a:bodyPr lIns="80156" tIns="40078" rIns="80156" bIns="40078"/>
          <a:lstStyle/>
          <a:p>
            <a:endParaRPr lang="hu-HU"/>
          </a:p>
        </p:txBody>
      </p:sp>
      <p:sp>
        <p:nvSpPr>
          <p:cNvPr id="62484" name="Line 20"/>
          <p:cNvSpPr>
            <a:spLocks noChangeShapeType="1"/>
          </p:cNvSpPr>
          <p:nvPr/>
        </p:nvSpPr>
        <p:spPr bwMode="auto">
          <a:xfrm>
            <a:off x="3217711" y="1861725"/>
            <a:ext cx="2278193" cy="260612"/>
          </a:xfrm>
          <a:prstGeom prst="line">
            <a:avLst/>
          </a:prstGeom>
          <a:noFill/>
          <a:ln w="50800">
            <a:solidFill>
              <a:srgbClr val="FF6600"/>
            </a:solidFill>
            <a:round/>
            <a:headEnd/>
            <a:tailEnd type="triangle" w="med" len="med"/>
          </a:ln>
          <a:effectLst/>
        </p:spPr>
        <p:txBody>
          <a:bodyPr lIns="80156" tIns="40078" rIns="80156" bIns="40078"/>
          <a:lstStyle/>
          <a:p>
            <a:endParaRPr lang="hu-HU"/>
          </a:p>
        </p:txBody>
      </p:sp>
      <p:sp>
        <p:nvSpPr>
          <p:cNvPr id="62485" name="Line 21"/>
          <p:cNvSpPr>
            <a:spLocks noChangeShapeType="1"/>
          </p:cNvSpPr>
          <p:nvPr/>
        </p:nvSpPr>
        <p:spPr bwMode="auto">
          <a:xfrm flipH="1">
            <a:off x="4572679" y="4408817"/>
            <a:ext cx="615031" cy="64794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80156" tIns="40078" rIns="80156" bIns="40078"/>
          <a:lstStyle/>
          <a:p>
            <a:endParaRPr lang="hu-HU"/>
          </a:p>
        </p:txBody>
      </p:sp>
      <p:sp>
        <p:nvSpPr>
          <p:cNvPr id="62486" name="Text Box 22"/>
          <p:cNvSpPr txBox="1">
            <a:spLocks noChangeArrowheads="1"/>
          </p:cNvSpPr>
          <p:nvPr/>
        </p:nvSpPr>
        <p:spPr bwMode="auto">
          <a:xfrm>
            <a:off x="5126614" y="1208034"/>
            <a:ext cx="3756711" cy="38012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6" tIns="45713" rIns="91426" bIns="45713" anchor="ctr">
            <a:spAutoFit/>
          </a:bodyPr>
          <a:lstStyle/>
          <a:p>
            <a:pPr algn="ctr" defTabSz="914283">
              <a:spcBef>
                <a:spcPct val="50000"/>
              </a:spcBef>
            </a:pPr>
            <a:r>
              <a:rPr lang="hu-HU" b="1" dirty="0"/>
              <a:t>Belügyminisztérium (BM)</a:t>
            </a:r>
            <a:endParaRPr lang="hu-HU" sz="1100" b="1" dirty="0"/>
          </a:p>
        </p:txBody>
      </p:sp>
      <p:sp>
        <p:nvSpPr>
          <p:cNvPr id="62487" name="Freeform 23"/>
          <p:cNvSpPr>
            <a:spLocks/>
          </p:cNvSpPr>
          <p:nvPr/>
        </p:nvSpPr>
        <p:spPr bwMode="auto">
          <a:xfrm>
            <a:off x="8576488" y="1599672"/>
            <a:ext cx="244383" cy="3045280"/>
          </a:xfrm>
          <a:custGeom>
            <a:avLst/>
            <a:gdLst/>
            <a:ahLst/>
            <a:cxnLst>
              <a:cxn ang="0">
                <a:pos x="180" y="0"/>
              </a:cxn>
              <a:cxn ang="0">
                <a:pos x="173" y="1865"/>
              </a:cxn>
              <a:cxn ang="0">
                <a:pos x="0" y="2115"/>
              </a:cxn>
            </a:cxnLst>
            <a:rect l="0" t="0" r="r" b="b"/>
            <a:pathLst>
              <a:path w="180" h="2115">
                <a:moveTo>
                  <a:pt x="180" y="0"/>
                </a:moveTo>
                <a:lnTo>
                  <a:pt x="173" y="1865"/>
                </a:lnTo>
                <a:lnTo>
                  <a:pt x="0" y="2115"/>
                </a:lnTo>
              </a:path>
            </a:pathLst>
          </a:custGeom>
          <a:noFill/>
          <a:ln w="38100">
            <a:solidFill>
              <a:srgbClr val="339966"/>
            </a:solidFill>
            <a:round/>
            <a:headEnd/>
            <a:tailEnd type="triangle" w="med" len="med"/>
          </a:ln>
          <a:effectLst/>
        </p:spPr>
        <p:txBody>
          <a:bodyPr lIns="80156" tIns="40078" rIns="80156" bIns="40078"/>
          <a:lstStyle/>
          <a:p>
            <a:endParaRPr lang="hu-HU"/>
          </a:p>
        </p:txBody>
      </p:sp>
      <p:sp>
        <p:nvSpPr>
          <p:cNvPr id="62489" name="Text Box 25"/>
          <p:cNvSpPr txBox="1">
            <a:spLocks noChangeArrowheads="1"/>
          </p:cNvSpPr>
          <p:nvPr/>
        </p:nvSpPr>
        <p:spPr bwMode="auto">
          <a:xfrm>
            <a:off x="6974421" y="3363487"/>
            <a:ext cx="1600709" cy="783278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91426" tIns="45713" rIns="91426" bIns="45713"/>
          <a:lstStyle/>
          <a:p>
            <a:pPr algn="ctr" defTabSz="914283"/>
            <a:endParaRPr lang="hu-HU" sz="800" b="1" dirty="0">
              <a:solidFill>
                <a:srgbClr val="990033"/>
              </a:solidFill>
            </a:endParaRPr>
          </a:p>
          <a:p>
            <a:pPr algn="ctr" defTabSz="914283"/>
            <a:r>
              <a:rPr lang="hu-HU" sz="1400" b="1" dirty="0">
                <a:solidFill>
                  <a:srgbClr val="990033"/>
                </a:solidFill>
              </a:rPr>
              <a:t>Kárpótlási Osztály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2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2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2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2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2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2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2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62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2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2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0" grpId="0" animBg="1"/>
      <p:bldP spid="62471" grpId="0" animBg="1"/>
      <p:bldP spid="62472" grpId="0" animBg="1"/>
      <p:bldP spid="62475" grpId="0" animBg="1"/>
      <p:bldP spid="62476" grpId="0" animBg="1"/>
      <p:bldP spid="62477" grpId="0" animBg="1"/>
      <p:bldP spid="62480" grpId="0" animBg="1"/>
      <p:bldP spid="62481" grpId="0" animBg="1"/>
      <p:bldP spid="62485" grpId="0" animBg="1"/>
      <p:bldP spid="62487" grpId="0" animBg="1"/>
      <p:bldP spid="6248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78" name="Text Box 14"/>
          <p:cNvSpPr txBox="1">
            <a:spLocks noChangeArrowheads="1"/>
          </p:cNvSpPr>
          <p:nvPr/>
        </p:nvSpPr>
        <p:spPr bwMode="auto">
          <a:xfrm>
            <a:off x="5126614" y="2188570"/>
            <a:ext cx="3588790" cy="3939526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1426" tIns="45713" rIns="91426" bIns="45713">
            <a:spAutoFit/>
          </a:bodyPr>
          <a:lstStyle/>
          <a:p>
            <a:pPr algn="ctr" defTabSz="914283" eaLnBrk="0" hangingPunct="0"/>
            <a:endParaRPr lang="hu-HU" b="1" dirty="0" smtClean="0"/>
          </a:p>
          <a:p>
            <a:pPr algn="ctr" defTabSz="914283" eaLnBrk="0" hangingPunct="0"/>
            <a:endParaRPr lang="hu-HU" sz="1200" b="1" dirty="0"/>
          </a:p>
          <a:p>
            <a:pPr algn="ctr" defTabSz="914283" eaLnBrk="0" hangingPunct="0"/>
            <a:r>
              <a:rPr lang="hu-HU" b="1" dirty="0" smtClean="0"/>
              <a:t>Közigazgatási </a:t>
            </a:r>
            <a:r>
              <a:rPr lang="hu-HU" b="1" dirty="0"/>
              <a:t>és Igazságügyi </a:t>
            </a:r>
            <a:r>
              <a:rPr lang="hu-HU" b="1" dirty="0" smtClean="0"/>
              <a:t>Hivatal </a:t>
            </a:r>
            <a:r>
              <a:rPr lang="hu-HU" b="1" dirty="0"/>
              <a:t>(</a:t>
            </a:r>
            <a:r>
              <a:rPr lang="hu-HU" b="1" dirty="0" smtClean="0"/>
              <a:t>KIH)</a:t>
            </a:r>
            <a:endParaRPr lang="hu-HU" b="1" dirty="0"/>
          </a:p>
          <a:p>
            <a:pPr algn="ctr" defTabSz="914283" eaLnBrk="0" hangingPunct="0"/>
            <a:endParaRPr lang="hu-HU" sz="1400" b="1" dirty="0">
              <a:solidFill>
                <a:srgbClr val="990033"/>
              </a:solidFill>
            </a:endParaRPr>
          </a:p>
          <a:p>
            <a:pPr algn="ctr" defTabSz="914283" eaLnBrk="0" hangingPunct="0"/>
            <a:endParaRPr lang="hu-HU" sz="1400" b="1" dirty="0">
              <a:solidFill>
                <a:srgbClr val="990033"/>
              </a:solidFill>
            </a:endParaRPr>
          </a:p>
          <a:p>
            <a:pPr algn="ctr" defTabSz="914283" eaLnBrk="0" hangingPunct="0"/>
            <a:endParaRPr lang="hu-HU" sz="1200" b="1" dirty="0">
              <a:solidFill>
                <a:srgbClr val="990033"/>
              </a:solidFill>
            </a:endParaRPr>
          </a:p>
          <a:p>
            <a:pPr algn="ctr" defTabSz="914283" eaLnBrk="0" hangingPunct="0"/>
            <a:endParaRPr lang="hu-HU" sz="1200" b="1" dirty="0">
              <a:solidFill>
                <a:srgbClr val="990033"/>
              </a:solidFill>
            </a:endParaRPr>
          </a:p>
          <a:p>
            <a:pPr algn="ctr" defTabSz="914283" eaLnBrk="0" hangingPunct="0"/>
            <a:endParaRPr lang="hu-HU" sz="1200" b="1" dirty="0">
              <a:solidFill>
                <a:srgbClr val="990033"/>
              </a:solidFill>
            </a:endParaRPr>
          </a:p>
          <a:p>
            <a:pPr algn="ctr" defTabSz="914283" eaLnBrk="0" hangingPunct="0"/>
            <a:endParaRPr lang="hu-HU" sz="1200" b="1" dirty="0">
              <a:solidFill>
                <a:srgbClr val="990033"/>
              </a:solidFill>
            </a:endParaRPr>
          </a:p>
          <a:p>
            <a:pPr algn="ctr" defTabSz="914283" eaLnBrk="0" hangingPunct="0"/>
            <a:endParaRPr lang="hu-HU" sz="1200" b="1" dirty="0">
              <a:solidFill>
                <a:srgbClr val="990033"/>
              </a:solidFill>
            </a:endParaRPr>
          </a:p>
          <a:p>
            <a:pPr algn="ctr" defTabSz="914283" eaLnBrk="0" hangingPunct="0"/>
            <a:endParaRPr lang="hu-HU" sz="1200" b="1" dirty="0">
              <a:solidFill>
                <a:srgbClr val="990033"/>
              </a:solidFill>
            </a:endParaRPr>
          </a:p>
          <a:p>
            <a:pPr algn="ctr" defTabSz="914283" eaLnBrk="0" hangingPunct="0"/>
            <a:endParaRPr lang="hu-HU" sz="1200" b="1" dirty="0">
              <a:solidFill>
                <a:srgbClr val="990033"/>
              </a:solidFill>
            </a:endParaRPr>
          </a:p>
          <a:p>
            <a:pPr algn="ctr" defTabSz="914283" eaLnBrk="0" hangingPunct="0"/>
            <a:endParaRPr lang="hu-HU" sz="1200" b="1" dirty="0" smtClean="0">
              <a:solidFill>
                <a:srgbClr val="990033"/>
              </a:solidFill>
            </a:endParaRPr>
          </a:p>
          <a:p>
            <a:pPr algn="ctr" defTabSz="914283" eaLnBrk="0" hangingPunct="0"/>
            <a:endParaRPr lang="hu-HU" sz="1200" b="1" dirty="0" smtClean="0">
              <a:solidFill>
                <a:srgbClr val="990033"/>
              </a:solidFill>
            </a:endParaRPr>
          </a:p>
          <a:p>
            <a:pPr algn="ctr" defTabSz="914283" eaLnBrk="0" hangingPunct="0"/>
            <a:endParaRPr lang="hu-HU" sz="1200" b="1" dirty="0" smtClean="0">
              <a:solidFill>
                <a:srgbClr val="990033"/>
              </a:solidFill>
            </a:endParaRPr>
          </a:p>
          <a:p>
            <a:pPr algn="ctr" defTabSz="914283" eaLnBrk="0" hangingPunct="0"/>
            <a:endParaRPr lang="hu-HU" sz="1200" b="1" dirty="0" smtClean="0">
              <a:solidFill>
                <a:srgbClr val="990033"/>
              </a:solidFill>
            </a:endParaRPr>
          </a:p>
          <a:p>
            <a:pPr algn="ctr" defTabSz="914283" eaLnBrk="0" hangingPunct="0"/>
            <a:endParaRPr lang="hu-HU" sz="1200" b="1" dirty="0" smtClean="0">
              <a:solidFill>
                <a:srgbClr val="990033"/>
              </a:solidFill>
            </a:endParaRPr>
          </a:p>
          <a:p>
            <a:pPr algn="ctr" defTabSz="914283" eaLnBrk="0" hangingPunct="0"/>
            <a:endParaRPr lang="hu-HU" sz="1200" b="1" dirty="0">
              <a:solidFill>
                <a:srgbClr val="990033"/>
              </a:solidFill>
            </a:endParaRPr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540" y="275012"/>
            <a:ext cx="8228920" cy="921503"/>
          </a:xfrm>
        </p:spPr>
        <p:txBody>
          <a:bodyPr>
            <a:noAutofit/>
          </a:bodyPr>
          <a:lstStyle/>
          <a:p>
            <a:pPr defTabSz="801563"/>
            <a:r>
              <a:rPr lang="hu-HU" sz="3200" dirty="0">
                <a:latin typeface="+mn-lt"/>
              </a:rPr>
              <a:t>Az áldozatsegítő szolgálat szervezeti ábrája</a:t>
            </a:r>
            <a:br>
              <a:rPr lang="hu-HU" sz="3200" dirty="0">
                <a:latin typeface="+mn-lt"/>
              </a:rPr>
            </a:br>
            <a:r>
              <a:rPr lang="hu-HU" sz="3200" dirty="0" smtClean="0">
                <a:latin typeface="+mn-lt"/>
              </a:rPr>
              <a:t>2012. augusztus 16-tól</a:t>
            </a:r>
            <a:endParaRPr lang="hu-HU" sz="3200" dirty="0">
              <a:latin typeface="+mn-lt"/>
            </a:endParaRPr>
          </a:p>
        </p:txBody>
      </p:sp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260676" y="2204409"/>
            <a:ext cx="4434195" cy="64631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6" tIns="45713" rIns="91426" bIns="45713">
            <a:spAutoFit/>
          </a:bodyPr>
          <a:lstStyle/>
          <a:p>
            <a:pPr algn="ctr" defTabSz="914283" eaLnBrk="0" hangingPunct="0"/>
            <a:r>
              <a:rPr lang="hu-HU" dirty="0"/>
              <a:t>fővárosi és megyei </a:t>
            </a:r>
          </a:p>
          <a:p>
            <a:pPr algn="ctr" defTabSz="914283" eaLnBrk="0" hangingPunct="0"/>
            <a:r>
              <a:rPr lang="hu-HU" dirty="0"/>
              <a:t>kormányhivatalok</a:t>
            </a:r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260676" y="3167667"/>
            <a:ext cx="4434195" cy="2893086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6" tIns="45713" rIns="91426" bIns="45713">
            <a:spAutoFit/>
          </a:bodyPr>
          <a:lstStyle/>
          <a:p>
            <a:pPr algn="ctr" defTabSz="914283" eaLnBrk="0" hangingPunct="0"/>
            <a:r>
              <a:rPr lang="hu-HU" dirty="0"/>
              <a:t>igazságügyi szolgálatok</a:t>
            </a:r>
          </a:p>
          <a:p>
            <a:pPr algn="ctr" defTabSz="914283" eaLnBrk="0" hangingPunct="0"/>
            <a:endParaRPr lang="hu-HU" dirty="0"/>
          </a:p>
          <a:p>
            <a:pPr algn="ctr" defTabSz="914283" eaLnBrk="0" hangingPunct="0"/>
            <a:endParaRPr lang="hu-HU" dirty="0"/>
          </a:p>
          <a:p>
            <a:pPr algn="ctr" defTabSz="914283" eaLnBrk="0" hangingPunct="0"/>
            <a:endParaRPr lang="hu-HU" dirty="0"/>
          </a:p>
          <a:p>
            <a:pPr algn="ctr" defTabSz="914283" eaLnBrk="0" hangingPunct="0"/>
            <a:endParaRPr lang="hu-HU" dirty="0"/>
          </a:p>
          <a:p>
            <a:pPr algn="ctr" defTabSz="914283" eaLnBrk="0" hangingPunct="0"/>
            <a:endParaRPr lang="hu-HU" dirty="0"/>
          </a:p>
          <a:p>
            <a:pPr algn="ctr" defTabSz="914283" eaLnBrk="0" hangingPunct="0"/>
            <a:endParaRPr lang="hu-HU" dirty="0"/>
          </a:p>
          <a:p>
            <a:pPr algn="ctr" defTabSz="914283" eaLnBrk="0" hangingPunct="0"/>
            <a:endParaRPr lang="hu-HU" dirty="0"/>
          </a:p>
          <a:p>
            <a:pPr algn="ctr" defTabSz="914283" eaLnBrk="0" hangingPunct="0"/>
            <a:endParaRPr lang="hu-HU" dirty="0"/>
          </a:p>
          <a:p>
            <a:pPr algn="ctr" defTabSz="914283" eaLnBrk="0" hangingPunct="0"/>
            <a:endParaRPr lang="hu-HU" dirty="0"/>
          </a:p>
        </p:txBody>
      </p:sp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384225" y="3950945"/>
            <a:ext cx="1656374" cy="791917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91426" tIns="45713" rIns="91426" bIns="45713"/>
          <a:lstStyle/>
          <a:p>
            <a:pPr algn="ctr" defTabSz="914283"/>
            <a:r>
              <a:rPr lang="hu-HU" sz="1400" b="1" dirty="0">
                <a:solidFill>
                  <a:srgbClr val="0000CC"/>
                </a:solidFill>
              </a:rPr>
              <a:t>Pártfogó felügyelői</a:t>
            </a:r>
          </a:p>
          <a:p>
            <a:pPr algn="ctr" defTabSz="914283"/>
            <a:r>
              <a:rPr lang="hu-HU" sz="1400" b="1" dirty="0">
                <a:solidFill>
                  <a:srgbClr val="0000CC"/>
                </a:solidFill>
              </a:rPr>
              <a:t>osztályok</a:t>
            </a:r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2847063" y="3950945"/>
            <a:ext cx="1712039" cy="784718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333333">
                <a:alpha val="50000"/>
              </a:srgbClr>
            </a:outerShdw>
          </a:effectLst>
        </p:spPr>
        <p:txBody>
          <a:bodyPr lIns="91426" tIns="154777" rIns="91426" bIns="45713"/>
          <a:lstStyle/>
          <a:p>
            <a:pPr algn="ctr" defTabSz="914283"/>
            <a:r>
              <a:rPr lang="hu-HU" sz="1400" b="1" dirty="0"/>
              <a:t>Jogi Segítség-nyújtó Osztály</a:t>
            </a:r>
          </a:p>
        </p:txBody>
      </p:sp>
      <p:sp>
        <p:nvSpPr>
          <p:cNvPr id="62472" name="Rectangle 8"/>
          <p:cNvSpPr>
            <a:spLocks noChangeArrowheads="1"/>
          </p:cNvSpPr>
          <p:nvPr/>
        </p:nvSpPr>
        <p:spPr bwMode="auto">
          <a:xfrm>
            <a:off x="1615644" y="5061069"/>
            <a:ext cx="1663163" cy="784717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91426" tIns="45713" rIns="91426" bIns="45713"/>
          <a:lstStyle/>
          <a:p>
            <a:pPr algn="ctr" defTabSz="914283"/>
            <a:endParaRPr lang="hu-HU" sz="900" b="1" dirty="0">
              <a:solidFill>
                <a:srgbClr val="006666"/>
              </a:solidFill>
            </a:endParaRPr>
          </a:p>
          <a:p>
            <a:pPr algn="ctr" defTabSz="914283"/>
            <a:r>
              <a:rPr lang="hu-HU" sz="1400" b="1" dirty="0">
                <a:solidFill>
                  <a:srgbClr val="006666"/>
                </a:solidFill>
              </a:rPr>
              <a:t>Áldozatsegítő</a:t>
            </a:r>
          </a:p>
          <a:p>
            <a:pPr algn="ctr" defTabSz="914283"/>
            <a:r>
              <a:rPr lang="hu-HU" sz="1400" b="1" dirty="0">
                <a:solidFill>
                  <a:srgbClr val="006666"/>
                </a:solidFill>
              </a:rPr>
              <a:t>Osztály</a:t>
            </a:r>
          </a:p>
        </p:txBody>
      </p:sp>
      <p:sp>
        <p:nvSpPr>
          <p:cNvPr id="62475" name="Text Box 11"/>
          <p:cNvSpPr txBox="1">
            <a:spLocks noChangeArrowheads="1"/>
          </p:cNvSpPr>
          <p:nvPr/>
        </p:nvSpPr>
        <p:spPr bwMode="auto">
          <a:xfrm>
            <a:off x="5187710" y="3363487"/>
            <a:ext cx="1600709" cy="783278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91426" tIns="45713" rIns="91426" bIns="45713"/>
          <a:lstStyle/>
          <a:p>
            <a:pPr algn="ctr" defTabSz="914283"/>
            <a:r>
              <a:rPr lang="hu-HU" sz="1400" b="1" dirty="0">
                <a:solidFill>
                  <a:srgbClr val="0000CC"/>
                </a:solidFill>
              </a:rPr>
              <a:t>Pártfogó Felügyeleti Osztály</a:t>
            </a:r>
          </a:p>
        </p:txBody>
      </p:sp>
      <p:sp>
        <p:nvSpPr>
          <p:cNvPr id="62476" name="Rectangle 12"/>
          <p:cNvSpPr>
            <a:spLocks noChangeArrowheads="1"/>
          </p:cNvSpPr>
          <p:nvPr/>
        </p:nvSpPr>
        <p:spPr bwMode="auto">
          <a:xfrm>
            <a:off x="5187710" y="4212997"/>
            <a:ext cx="1595278" cy="783278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333333">
                <a:alpha val="50000"/>
              </a:srgbClr>
            </a:outerShdw>
          </a:effectLst>
        </p:spPr>
        <p:txBody>
          <a:bodyPr lIns="91426" tIns="154777" rIns="91426" bIns="45713"/>
          <a:lstStyle/>
          <a:p>
            <a:pPr algn="ctr" defTabSz="914283"/>
            <a:r>
              <a:rPr lang="hu-HU" sz="1400" b="1" dirty="0"/>
              <a:t>Jogi Segítség-nyújtási Osztály</a:t>
            </a:r>
          </a:p>
        </p:txBody>
      </p:sp>
      <p:sp>
        <p:nvSpPr>
          <p:cNvPr id="62477" name="Rectangle 13"/>
          <p:cNvSpPr>
            <a:spLocks noChangeArrowheads="1"/>
          </p:cNvSpPr>
          <p:nvPr/>
        </p:nvSpPr>
        <p:spPr bwMode="auto">
          <a:xfrm>
            <a:off x="6974421" y="4212997"/>
            <a:ext cx="1600709" cy="783278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91426" tIns="45713" rIns="91426" bIns="45713"/>
          <a:lstStyle/>
          <a:p>
            <a:pPr algn="ctr" defTabSz="914283"/>
            <a:endParaRPr lang="hu-HU" sz="800" b="1" dirty="0">
              <a:solidFill>
                <a:srgbClr val="006666"/>
              </a:solidFill>
            </a:endParaRPr>
          </a:p>
          <a:p>
            <a:pPr algn="ctr" defTabSz="914283"/>
            <a:r>
              <a:rPr lang="hu-HU" sz="1400" b="1" dirty="0">
                <a:solidFill>
                  <a:srgbClr val="006666"/>
                </a:solidFill>
              </a:rPr>
              <a:t>Áldozatsegítési</a:t>
            </a:r>
          </a:p>
          <a:p>
            <a:pPr algn="ctr" defTabSz="914283"/>
            <a:r>
              <a:rPr lang="hu-HU" sz="1400" b="1" dirty="0">
                <a:solidFill>
                  <a:srgbClr val="006666"/>
                </a:solidFill>
              </a:rPr>
              <a:t>Osztály</a:t>
            </a:r>
          </a:p>
          <a:p>
            <a:pPr algn="ctr" defTabSz="914283"/>
            <a:endParaRPr lang="hu-HU" sz="1400" b="1" dirty="0">
              <a:solidFill>
                <a:srgbClr val="006666"/>
              </a:solidFill>
            </a:endParaRPr>
          </a:p>
        </p:txBody>
      </p:sp>
      <p:sp>
        <p:nvSpPr>
          <p:cNvPr id="62479" name="Line 15"/>
          <p:cNvSpPr>
            <a:spLocks noChangeShapeType="1"/>
          </p:cNvSpPr>
          <p:nvPr/>
        </p:nvSpPr>
        <p:spPr bwMode="auto">
          <a:xfrm>
            <a:off x="2477773" y="2840822"/>
            <a:ext cx="0" cy="326845"/>
          </a:xfrm>
          <a:prstGeom prst="line">
            <a:avLst/>
          </a:prstGeom>
          <a:noFill/>
          <a:ln w="50800">
            <a:solidFill>
              <a:srgbClr val="FF6600"/>
            </a:solidFill>
            <a:round/>
            <a:headEnd/>
            <a:tailEnd type="triangle" w="med" len="med"/>
          </a:ln>
          <a:effectLst/>
        </p:spPr>
        <p:txBody>
          <a:bodyPr lIns="80156" tIns="40078" rIns="80156" bIns="40078"/>
          <a:lstStyle/>
          <a:p>
            <a:endParaRPr lang="hu-HU"/>
          </a:p>
        </p:txBody>
      </p:sp>
      <p:sp>
        <p:nvSpPr>
          <p:cNvPr id="62480" name="Line 16"/>
          <p:cNvSpPr>
            <a:spLocks noChangeShapeType="1"/>
          </p:cNvSpPr>
          <p:nvPr/>
        </p:nvSpPr>
        <p:spPr bwMode="auto">
          <a:xfrm flipH="1">
            <a:off x="1984934" y="3494514"/>
            <a:ext cx="3202776" cy="456432"/>
          </a:xfrm>
          <a:prstGeom prst="line">
            <a:avLst/>
          </a:prstGeom>
          <a:noFill/>
          <a:ln w="50800">
            <a:solidFill>
              <a:srgbClr val="3366FF"/>
            </a:solidFill>
            <a:round/>
            <a:headEnd/>
            <a:tailEnd type="triangle" w="med" len="med"/>
          </a:ln>
          <a:effectLst/>
        </p:spPr>
        <p:txBody>
          <a:bodyPr lIns="80156" tIns="40078" rIns="80156" bIns="40078"/>
          <a:lstStyle/>
          <a:p>
            <a:endParaRPr lang="hu-HU"/>
          </a:p>
        </p:txBody>
      </p:sp>
      <p:sp>
        <p:nvSpPr>
          <p:cNvPr id="62481" name="Line 17"/>
          <p:cNvSpPr>
            <a:spLocks noChangeShapeType="1"/>
          </p:cNvSpPr>
          <p:nvPr/>
        </p:nvSpPr>
        <p:spPr bwMode="auto">
          <a:xfrm flipH="1">
            <a:off x="3278807" y="4996275"/>
            <a:ext cx="4064905" cy="522666"/>
          </a:xfrm>
          <a:prstGeom prst="line">
            <a:avLst/>
          </a:prstGeom>
          <a:noFill/>
          <a:ln w="50800">
            <a:solidFill>
              <a:srgbClr val="339966"/>
            </a:solidFill>
            <a:round/>
            <a:headEnd/>
            <a:tailEnd type="triangle" w="med" len="med"/>
          </a:ln>
          <a:effectLst/>
        </p:spPr>
        <p:txBody>
          <a:bodyPr lIns="80156" tIns="40078" rIns="80156" bIns="40078"/>
          <a:lstStyle/>
          <a:p>
            <a:endParaRPr lang="hu-HU"/>
          </a:p>
        </p:txBody>
      </p:sp>
      <p:sp>
        <p:nvSpPr>
          <p:cNvPr id="62482" name="Rectangle 18"/>
          <p:cNvSpPr>
            <a:spLocks noChangeArrowheads="1"/>
          </p:cNvSpPr>
          <p:nvPr/>
        </p:nvSpPr>
        <p:spPr bwMode="auto">
          <a:xfrm>
            <a:off x="260676" y="1160518"/>
            <a:ext cx="4598475" cy="646317"/>
          </a:xfrm>
          <a:prstGeom prst="rect">
            <a:avLst/>
          </a:prstGeom>
          <a:solidFill>
            <a:srgbClr val="FFCC99">
              <a:alpha val="94000"/>
            </a:srgbClr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6" tIns="45713" rIns="91426" bIns="45713" anchor="ctr">
            <a:spAutoFit/>
          </a:bodyPr>
          <a:lstStyle/>
          <a:p>
            <a:pPr algn="ctr" defTabSz="914283"/>
            <a:r>
              <a:rPr lang="de-DE" b="1" dirty="0" err="1"/>
              <a:t>Közigazgatási</a:t>
            </a:r>
            <a:r>
              <a:rPr lang="de-DE" b="1" dirty="0"/>
              <a:t>  </a:t>
            </a:r>
            <a:r>
              <a:rPr lang="hu-HU" b="1" dirty="0"/>
              <a:t>és Igazságügyi Minisztérium</a:t>
            </a:r>
            <a:r>
              <a:rPr lang="de-DE" b="1" dirty="0"/>
              <a:t> (</a:t>
            </a:r>
            <a:r>
              <a:rPr lang="hu-HU" b="1" dirty="0"/>
              <a:t>KIM</a:t>
            </a:r>
            <a:r>
              <a:rPr lang="de-DE" b="1" dirty="0"/>
              <a:t>)</a:t>
            </a:r>
          </a:p>
        </p:txBody>
      </p:sp>
      <p:sp>
        <p:nvSpPr>
          <p:cNvPr id="62483" name="Line 19"/>
          <p:cNvSpPr>
            <a:spLocks noChangeShapeType="1"/>
          </p:cNvSpPr>
          <p:nvPr/>
        </p:nvSpPr>
        <p:spPr bwMode="auto">
          <a:xfrm flipH="1">
            <a:off x="2477774" y="1861725"/>
            <a:ext cx="739937" cy="326845"/>
          </a:xfrm>
          <a:prstGeom prst="line">
            <a:avLst/>
          </a:prstGeom>
          <a:noFill/>
          <a:ln w="50800">
            <a:solidFill>
              <a:srgbClr val="FF6600"/>
            </a:solidFill>
            <a:round/>
            <a:headEnd/>
            <a:tailEnd type="triangle" w="med" len="med"/>
          </a:ln>
          <a:effectLst/>
        </p:spPr>
        <p:txBody>
          <a:bodyPr lIns="80156" tIns="40078" rIns="80156" bIns="40078"/>
          <a:lstStyle/>
          <a:p>
            <a:endParaRPr lang="hu-HU"/>
          </a:p>
        </p:txBody>
      </p:sp>
      <p:sp>
        <p:nvSpPr>
          <p:cNvPr id="62484" name="Line 20"/>
          <p:cNvSpPr>
            <a:spLocks noChangeShapeType="1"/>
          </p:cNvSpPr>
          <p:nvPr/>
        </p:nvSpPr>
        <p:spPr bwMode="auto">
          <a:xfrm>
            <a:off x="3217711" y="1861725"/>
            <a:ext cx="2278193" cy="260612"/>
          </a:xfrm>
          <a:prstGeom prst="line">
            <a:avLst/>
          </a:prstGeom>
          <a:noFill/>
          <a:ln w="50800">
            <a:solidFill>
              <a:srgbClr val="FF6600"/>
            </a:solidFill>
            <a:round/>
            <a:headEnd/>
            <a:tailEnd type="triangle" w="med" len="med"/>
          </a:ln>
          <a:effectLst/>
        </p:spPr>
        <p:txBody>
          <a:bodyPr lIns="80156" tIns="40078" rIns="80156" bIns="40078"/>
          <a:lstStyle/>
          <a:p>
            <a:endParaRPr lang="hu-HU"/>
          </a:p>
        </p:txBody>
      </p:sp>
      <p:sp>
        <p:nvSpPr>
          <p:cNvPr id="62485" name="Line 21"/>
          <p:cNvSpPr>
            <a:spLocks noChangeShapeType="1"/>
          </p:cNvSpPr>
          <p:nvPr/>
        </p:nvSpPr>
        <p:spPr bwMode="auto">
          <a:xfrm flipH="1">
            <a:off x="4572679" y="4408817"/>
            <a:ext cx="615031" cy="64794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80156" tIns="40078" rIns="80156" bIns="40078"/>
          <a:lstStyle/>
          <a:p>
            <a:endParaRPr lang="hu-HU"/>
          </a:p>
        </p:txBody>
      </p:sp>
      <p:sp>
        <p:nvSpPr>
          <p:cNvPr id="62486" name="Text Box 22"/>
          <p:cNvSpPr txBox="1">
            <a:spLocks noChangeArrowheads="1"/>
          </p:cNvSpPr>
          <p:nvPr/>
        </p:nvSpPr>
        <p:spPr bwMode="auto">
          <a:xfrm>
            <a:off x="5126614" y="1208034"/>
            <a:ext cx="3756711" cy="38012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6" tIns="45713" rIns="91426" bIns="45713" anchor="ctr">
            <a:spAutoFit/>
          </a:bodyPr>
          <a:lstStyle/>
          <a:p>
            <a:pPr algn="ctr" defTabSz="914283">
              <a:spcBef>
                <a:spcPct val="50000"/>
              </a:spcBef>
            </a:pPr>
            <a:r>
              <a:rPr lang="hu-HU" b="1" dirty="0"/>
              <a:t>Belügyminisztérium (BM)</a:t>
            </a:r>
            <a:endParaRPr lang="hu-HU" sz="1100" b="1" dirty="0"/>
          </a:p>
        </p:txBody>
      </p:sp>
      <p:sp>
        <p:nvSpPr>
          <p:cNvPr id="62487" name="Freeform 23"/>
          <p:cNvSpPr>
            <a:spLocks/>
          </p:cNvSpPr>
          <p:nvPr/>
        </p:nvSpPr>
        <p:spPr bwMode="auto">
          <a:xfrm>
            <a:off x="8576488" y="1599672"/>
            <a:ext cx="244383" cy="3045280"/>
          </a:xfrm>
          <a:custGeom>
            <a:avLst/>
            <a:gdLst/>
            <a:ahLst/>
            <a:cxnLst>
              <a:cxn ang="0">
                <a:pos x="180" y="0"/>
              </a:cxn>
              <a:cxn ang="0">
                <a:pos x="173" y="1865"/>
              </a:cxn>
              <a:cxn ang="0">
                <a:pos x="0" y="2115"/>
              </a:cxn>
            </a:cxnLst>
            <a:rect l="0" t="0" r="r" b="b"/>
            <a:pathLst>
              <a:path w="180" h="2115">
                <a:moveTo>
                  <a:pt x="180" y="0"/>
                </a:moveTo>
                <a:lnTo>
                  <a:pt x="173" y="1865"/>
                </a:lnTo>
                <a:lnTo>
                  <a:pt x="0" y="2115"/>
                </a:lnTo>
              </a:path>
            </a:pathLst>
          </a:custGeom>
          <a:noFill/>
          <a:ln w="38100">
            <a:solidFill>
              <a:srgbClr val="339966"/>
            </a:solidFill>
            <a:round/>
            <a:headEnd/>
            <a:tailEnd type="triangle" w="med" len="med"/>
          </a:ln>
          <a:effectLst/>
        </p:spPr>
        <p:txBody>
          <a:bodyPr lIns="80156" tIns="40078" rIns="80156" bIns="40078"/>
          <a:lstStyle/>
          <a:p>
            <a:endParaRPr lang="hu-HU"/>
          </a:p>
        </p:txBody>
      </p:sp>
      <p:sp>
        <p:nvSpPr>
          <p:cNvPr id="62489" name="Text Box 25"/>
          <p:cNvSpPr txBox="1">
            <a:spLocks noChangeArrowheads="1"/>
          </p:cNvSpPr>
          <p:nvPr/>
        </p:nvSpPr>
        <p:spPr bwMode="auto">
          <a:xfrm>
            <a:off x="6974421" y="3363487"/>
            <a:ext cx="1600709" cy="783278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91426" tIns="45713" rIns="91426" bIns="45713"/>
          <a:lstStyle/>
          <a:p>
            <a:pPr algn="ctr" defTabSz="914283"/>
            <a:endParaRPr lang="hu-HU" sz="800" b="1" dirty="0">
              <a:solidFill>
                <a:srgbClr val="990033"/>
              </a:solidFill>
            </a:endParaRPr>
          </a:p>
          <a:p>
            <a:pPr algn="ctr" defTabSz="914283"/>
            <a:r>
              <a:rPr lang="hu-HU" sz="1400" b="1" dirty="0">
                <a:solidFill>
                  <a:srgbClr val="990033"/>
                </a:solidFill>
              </a:rPr>
              <a:t>Kárpótlási Osztály</a:t>
            </a:r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7000892" y="4214818"/>
            <a:ext cx="1600709" cy="783278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91426" tIns="45713" rIns="91426" bIns="45713"/>
          <a:lstStyle/>
          <a:p>
            <a:pPr algn="ctr" defTabSz="914283"/>
            <a:endParaRPr lang="hu-HU" sz="800" b="1" dirty="0">
              <a:solidFill>
                <a:srgbClr val="006666"/>
              </a:solidFill>
            </a:endParaRPr>
          </a:p>
          <a:p>
            <a:pPr algn="ctr" defTabSz="914283"/>
            <a:r>
              <a:rPr lang="hu-HU" sz="1400" b="1" dirty="0">
                <a:solidFill>
                  <a:srgbClr val="006666"/>
                </a:solidFill>
              </a:rPr>
              <a:t>Áldozatsegítési</a:t>
            </a:r>
          </a:p>
          <a:p>
            <a:pPr algn="ctr" defTabSz="914283"/>
            <a:r>
              <a:rPr lang="hu-HU" sz="1400" b="1" dirty="0">
                <a:solidFill>
                  <a:srgbClr val="006666"/>
                </a:solidFill>
              </a:rPr>
              <a:t>Osztály</a:t>
            </a:r>
          </a:p>
          <a:p>
            <a:pPr algn="ctr" defTabSz="914283"/>
            <a:endParaRPr lang="hu-HU" sz="1400" b="1" dirty="0">
              <a:solidFill>
                <a:srgbClr val="006666"/>
              </a:solidFill>
            </a:endParaRPr>
          </a:p>
        </p:txBody>
      </p:sp>
      <p:sp>
        <p:nvSpPr>
          <p:cNvPr id="24" name="Rectangle 8"/>
          <p:cNvSpPr>
            <a:spLocks noChangeArrowheads="1"/>
          </p:cNvSpPr>
          <p:nvPr/>
        </p:nvSpPr>
        <p:spPr bwMode="auto">
          <a:xfrm>
            <a:off x="1643042" y="5072074"/>
            <a:ext cx="1663163" cy="784717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91426" tIns="45713" rIns="91426" bIns="45713"/>
          <a:lstStyle/>
          <a:p>
            <a:pPr algn="ctr" defTabSz="914283"/>
            <a:endParaRPr lang="hu-HU" sz="900" b="1" dirty="0">
              <a:solidFill>
                <a:srgbClr val="006666"/>
              </a:solidFill>
            </a:endParaRPr>
          </a:p>
          <a:p>
            <a:pPr algn="ctr" defTabSz="914283"/>
            <a:r>
              <a:rPr lang="hu-HU" sz="1400" b="1" dirty="0">
                <a:solidFill>
                  <a:srgbClr val="006666"/>
                </a:solidFill>
              </a:rPr>
              <a:t>Áldozatsegítő</a:t>
            </a:r>
          </a:p>
          <a:p>
            <a:pPr algn="ctr" defTabSz="914283"/>
            <a:r>
              <a:rPr lang="hu-HU" sz="1400" b="1" dirty="0">
                <a:solidFill>
                  <a:srgbClr val="006666"/>
                </a:solidFill>
              </a:rPr>
              <a:t>Osztály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2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2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62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2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86" grpId="0" animBg="1"/>
      <p:bldP spid="62487" grpId="0" animBg="1"/>
      <p:bldP spid="23" grpId="0" animBg="1"/>
      <p:bldP spid="24" grpId="0" animBg="1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1192</Words>
  <Application>Microsoft Office PowerPoint</Application>
  <PresentationFormat>Diavetítés a képernyőre (4:3 oldalarány)</PresentationFormat>
  <Paragraphs>295</Paragraphs>
  <Slides>23</Slides>
  <Notes>2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23</vt:i4>
      </vt:variant>
    </vt:vector>
  </HeadingPairs>
  <TitlesOfParts>
    <vt:vector size="24" baseType="lpstr">
      <vt:lpstr>Office-téma</vt:lpstr>
      <vt:lpstr>Alapfeladatok és fejlesztések az Áldozatsegítő Szolgálat munkájában</vt:lpstr>
      <vt:lpstr>Áldozatok a büntetőjogban</vt:lpstr>
      <vt:lpstr>Kik azok az „áldozatok”?</vt:lpstr>
      <vt:lpstr>Az áldozat fogalma az Ást. szerint</vt:lpstr>
      <vt:lpstr>Az áldozatok igényei</vt:lpstr>
      <vt:lpstr>Áldozatsegítés Magyarországon</vt:lpstr>
      <vt:lpstr>Jogszabályi keretek</vt:lpstr>
      <vt:lpstr>Az áldozatsegítő szolgálat szervezeti ábrája 2012. augusztus 15-ig</vt:lpstr>
      <vt:lpstr>Az áldozatsegítő szolgálat szervezeti ábrája 2012. augusztus 16-tól</vt:lpstr>
      <vt:lpstr>Feladatmegoszlás a területi szervek és a KIH között</vt:lpstr>
      <vt:lpstr>KIH Áldozatsegítési Osztály hatósági ügyei</vt:lpstr>
      <vt:lpstr>Az áldozatsegítési célelőirányzat kezelése</vt:lpstr>
      <vt:lpstr>KIH módszertani tevékenysége</vt:lpstr>
      <vt:lpstr>Áldozatoknak nyújtott támogatások rendszere</vt:lpstr>
      <vt:lpstr>Az áldozatok igényei ás az Ást.</vt:lpstr>
      <vt:lpstr>EU elvárások (példálózva)</vt:lpstr>
      <vt:lpstr>Az elvárásoknak való megfeleltetés: fejlesztések, programok</vt:lpstr>
      <vt:lpstr>Fejlesztések 1.</vt:lpstr>
      <vt:lpstr>Fejlesztések 2.</vt:lpstr>
      <vt:lpstr>Fejlesztések 3.</vt:lpstr>
      <vt:lpstr>Az eddigi fejlesztések eredményei</vt:lpstr>
      <vt:lpstr>Megoldásra váró problémák</vt:lpstr>
      <vt:lpstr>Köszönöm megtisztelő figyelmüket!</vt:lpstr>
    </vt:vector>
  </TitlesOfParts>
  <Company>IH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Alapfeladatok és fejlesztések az Áldozatsegítő Szolgálat munkájában</dc:title>
  <dc:creator>Veisz Gábor</dc:creator>
  <cp:lastModifiedBy>Fehérgyűrű2</cp:lastModifiedBy>
  <cp:revision>72</cp:revision>
  <dcterms:created xsi:type="dcterms:W3CDTF">2012-10-09T11:44:59Z</dcterms:created>
  <dcterms:modified xsi:type="dcterms:W3CDTF">2012-10-17T11:54:48Z</dcterms:modified>
</cp:coreProperties>
</file>