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0"/>
  </p:notesMasterIdLst>
  <p:sldIdLst>
    <p:sldId id="256" r:id="rId2"/>
    <p:sldId id="272" r:id="rId3"/>
    <p:sldId id="257" r:id="rId4"/>
    <p:sldId id="258" r:id="rId5"/>
    <p:sldId id="259" r:id="rId6"/>
    <p:sldId id="27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78" r:id="rId16"/>
    <p:sldId id="269" r:id="rId17"/>
    <p:sldId id="271" r:id="rId18"/>
    <p:sldId id="279" r:id="rId19"/>
  </p:sldIdLst>
  <p:sldSz cx="9144000" cy="6858000" type="screen4x3"/>
  <p:notesSz cx="6858000" cy="973455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16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B2831375-25A0-4849-B8A0-24763C821A58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730250"/>
            <a:ext cx="4864100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624388"/>
            <a:ext cx="5486400" cy="4379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24560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924560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E0B0D559-E9E0-4EDD-A15C-AE7D977B604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15363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39264F-B6B2-4A3F-8C06-E34C29297C5C}" type="slidenum">
              <a:rPr lang="hu-H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5" name="Egyenes összekötő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latin typeface="+mn-lt"/>
            </a:endParaRPr>
          </a:p>
        </p:txBody>
      </p:sp>
      <p:sp>
        <p:nvSpPr>
          <p:cNvPr id="12" name="Cím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5" name="Alcím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6" name="Dátum helye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16C03E7-D312-42FA-917E-AF81D7C87BB2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7" name="Élőláb helye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8" name="Dia számának helye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01CD04F-4127-4DC5-A7DD-E2DA74160D3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E3E9-A412-4F2B-9814-9451E726CA98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64DD2-FB34-4FC2-AA5D-84BBB00B23E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F27482-5E53-4085-B366-105544D62373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6D9374E-F622-4F0E-90E1-029477A6B28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50898-8A25-4D89-86D0-D586878DB1C0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B2FCE-B3DC-49CB-9822-7DECE137912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B653C99-CE84-4603-A1C3-58D5AE9D2D6A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F46ACF-68F0-4726-A64B-BD3523B09C2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073A2-1308-46BB-9B73-2473F3656A2F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6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3576E-3036-40B7-91DE-54C7E26020F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09B00-4B5B-4AD9-8076-BC47D6690DB7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8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D689C-08E2-4115-9991-6A3F21E525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EF419-FAD4-4ACF-8670-5B4A1052870E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A7D82-F1A3-4BD8-B4EE-E54A61F7F7E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423E-0B38-4BA6-98D8-90E881B259BF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3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0E71-B747-4468-B58C-3F8C1D214A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3686B-61E0-4A04-8B1E-0069D86FF052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6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E8E14-CE2C-44B7-9230-743CD0F2EAC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6" name="Téglalap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0" name="Kép hely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7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D8F9F7-7D16-4793-8792-5EDE0E95683F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8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C504FD-71D4-4DB7-9EFC-C5CBFFE5CAC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3" name="Cím helye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030" name="Szöveg helye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27" name="Dátum helye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D01197A-45E2-4B01-B32D-C738C90C7EF6}" type="datetimeFigureOut">
              <a:rPr lang="hu-HU"/>
              <a:pPr>
                <a:defRPr/>
              </a:pPr>
              <a:t>2012.10.18.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6" name="Dia számának helye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D772600-4215-48BB-9D4C-84F9A6A29DE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53" r:id="rId2"/>
    <p:sldLayoutId id="2147483961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62" r:id="rId9"/>
    <p:sldLayoutId id="2147483959" r:id="rId10"/>
    <p:sldLayoutId id="21474839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ctimsupporteurope.e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hergyuru.eu/" TargetMode="External"/><Relationship Id="rId2" Type="http://schemas.openxmlformats.org/officeDocument/2006/relationships/hyperlink" Target="mailto:fehergyuru@t-online.h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52744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EGYÜTT AZ ÁLDOZATOKÉRT</a:t>
            </a:r>
            <a:endParaRPr lang="hu-HU" dirty="0"/>
          </a:p>
        </p:txBody>
      </p:sp>
      <p:sp>
        <p:nvSpPr>
          <p:cNvPr id="14338" name="Alcím 2"/>
          <p:cNvSpPr>
            <a:spLocks noGrp="1"/>
          </p:cNvSpPr>
          <p:nvPr>
            <p:ph type="subTitle" idx="1"/>
          </p:nvPr>
        </p:nvSpPr>
        <p:spPr>
          <a:xfrm>
            <a:off x="1908175" y="1989138"/>
            <a:ext cx="6192838" cy="3168650"/>
          </a:xfrm>
        </p:spPr>
        <p:txBody>
          <a:bodyPr/>
          <a:lstStyle/>
          <a:p>
            <a:pPr algn="ctr" eaLnBrk="1" hangingPunct="1"/>
            <a:endParaRPr lang="hu-HU" b="1" smtClean="0"/>
          </a:p>
          <a:p>
            <a:pPr algn="ctr" eaLnBrk="1" hangingPunct="1"/>
            <a:r>
              <a:rPr lang="hu-HU" sz="2100" b="1" smtClean="0"/>
              <a:t>		Szakmai konferencia</a:t>
            </a:r>
          </a:p>
          <a:p>
            <a:pPr algn="ctr" eaLnBrk="1" hangingPunct="1"/>
            <a:r>
              <a:rPr lang="hu-HU" sz="2100" b="1" smtClean="0"/>
              <a:t>		Balatonfüred</a:t>
            </a:r>
          </a:p>
          <a:p>
            <a:pPr algn="ctr" eaLnBrk="1" hangingPunct="1"/>
            <a:endParaRPr lang="hu-HU" sz="2100" b="1" smtClean="0"/>
          </a:p>
          <a:p>
            <a:pPr algn="ctr" eaLnBrk="1" hangingPunct="1"/>
            <a:endParaRPr lang="hu-HU" b="1" smtClean="0"/>
          </a:p>
          <a:p>
            <a:pPr algn="ctr" eaLnBrk="1" hangingPunct="1"/>
            <a:endParaRPr lang="hu-HU" b="1" smtClean="0"/>
          </a:p>
          <a:p>
            <a:pPr algn="ctr" eaLnBrk="1" hangingPunct="1"/>
            <a:endParaRPr lang="hu-HU" b="1" smtClean="0"/>
          </a:p>
          <a:p>
            <a:pPr algn="ctr" eaLnBrk="1" hangingPunct="1"/>
            <a:endParaRPr lang="hu-HU" b="1" smtClean="0"/>
          </a:p>
          <a:p>
            <a:pPr algn="ctr" eaLnBrk="1" hangingPunct="1"/>
            <a:endParaRPr lang="hu-HU" b="1" smtClean="0"/>
          </a:p>
          <a:p>
            <a:pPr algn="ctr" eaLnBrk="1" hangingPunct="1"/>
            <a:endParaRPr lang="hu-HU" b="1" smtClean="0"/>
          </a:p>
          <a:p>
            <a:pPr algn="l" eaLnBrk="1" hangingPunct="1"/>
            <a:r>
              <a:rPr lang="hu-HU" b="1" smtClean="0"/>
              <a:t>	2012. október 25-26.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500438"/>
            <a:ext cx="1584325" cy="1584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9273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000" dirty="0" smtClean="0"/>
              <a:t>Együttműködés az állami szervekkel és más civil szervezetekkel</a:t>
            </a:r>
            <a:endParaRPr lang="hu-HU" sz="3000" dirty="0"/>
          </a:p>
        </p:txBody>
      </p:sp>
      <p:sp>
        <p:nvSpPr>
          <p:cNvPr id="24578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hu-HU" sz="2000" smtClean="0"/>
              <a:t>Az áldozatok védelméről: ‘</a:t>
            </a:r>
            <a:r>
              <a:rPr lang="hu-HU" sz="2000" i="1" smtClean="0"/>
              <a:t>A 2005. évi CXXXV. Törvény a bűncselekmény áldozatainak segítéséről és az állami kárenyhítésről</a:t>
            </a:r>
            <a:r>
              <a:rPr lang="hu-HU" sz="2000" smtClean="0"/>
              <a:t>’</a:t>
            </a:r>
          </a:p>
          <a:p>
            <a:pPr algn="just" eaLnBrk="1" hangingPunct="1"/>
            <a:r>
              <a:rPr lang="hu-HU" sz="2000" smtClean="0"/>
              <a:t>2006. január 1-én az Igazságügyi és Rendészeti Minisztérium felügyelet alatt megkezdte működését az Igazságügyi Hivatal, amelynek keretében az Áldozatsegítő Szolgálat, a Jogi Segítségnyújtó Szolgálat és a kárpótlás intézményei együtt látják el ezt a funkciót.</a:t>
            </a:r>
          </a:p>
          <a:p>
            <a:pPr algn="just" eaLnBrk="1" hangingPunct="1"/>
            <a:r>
              <a:rPr lang="hu-HU" sz="2000" smtClean="0"/>
              <a:t>Együttműködési megállapodás az állami Áldozatsegítő Szolgálattal, majd jogutódjával (KIMISZ)</a:t>
            </a:r>
          </a:p>
          <a:p>
            <a:pPr algn="just" eaLnBrk="1" hangingPunct="1"/>
            <a:r>
              <a:rPr lang="hu-HU" sz="2000" smtClean="0"/>
              <a:t>Az Áldozatsegítő Szolgálatok és a Fehér Gyűrű Egyesület  együttműködése az áldozatok segítésében.</a:t>
            </a:r>
          </a:p>
          <a:p>
            <a:pPr algn="just" eaLnBrk="1" hangingPunct="1"/>
            <a:r>
              <a:rPr lang="hu-HU" sz="2000" smtClean="0"/>
              <a:t>Együttműködés civil szervezetekkel</a:t>
            </a:r>
          </a:p>
          <a:p>
            <a:pPr algn="just" eaLnBrk="1" hangingPunct="1"/>
            <a:r>
              <a:rPr lang="hu-HU" sz="2000" smtClean="0"/>
              <a:t>Együttműködés a rendőrséggel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246187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A   Az egyesület segített	</a:t>
            </a:r>
            <a:endParaRPr lang="hu-HU" dirty="0"/>
          </a:p>
        </p:txBody>
      </p:sp>
      <p:sp>
        <p:nvSpPr>
          <p:cNvPr id="25602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Az eltelt 22 év alatt összesen </a:t>
            </a:r>
            <a:r>
              <a:rPr lang="hu-HU" sz="2000" b="1" smtClean="0"/>
              <a:t>43.680 fő </a:t>
            </a:r>
            <a:r>
              <a:rPr lang="hu-HU" sz="2000" smtClean="0"/>
              <a:t>kereste meg problémájával irodánkat, ezek közül </a:t>
            </a:r>
            <a:r>
              <a:rPr lang="hu-HU" sz="2000" b="1" smtClean="0"/>
              <a:t>23.374 </a:t>
            </a:r>
            <a:r>
              <a:rPr lang="hu-HU" sz="2000" smtClean="0"/>
              <a:t>főnek adtuk jogi és egyéb segítséget és 5.939 főnek adtunk segélyt </a:t>
            </a:r>
            <a:r>
              <a:rPr lang="hu-HU" sz="2000" b="1" smtClean="0"/>
              <a:t>191.285.737.-Ft összegben</a:t>
            </a:r>
            <a:r>
              <a:rPr lang="hu-HU" sz="2000" smtClean="0"/>
              <a:t>. 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2002 – 2010 között  irodáinkat </a:t>
            </a:r>
            <a:r>
              <a:rPr lang="hu-HU" sz="2000" b="1" smtClean="0"/>
              <a:t>4237 külföldi </a:t>
            </a:r>
            <a:r>
              <a:rPr lang="hu-HU" sz="2000" smtClean="0"/>
              <a:t>állampolgár kereste fel, akik közül 2026 fő részére 43.718.410.-Ft segélyt fizettünk ki. Ez idő alatt 85 fő részére biztosítottunk szállást 188 éjszakára.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Országszerte előadásokat tart</a:t>
            </a:r>
            <a:r>
              <a:rPr lang="hu-HU" sz="2000" smtClean="0">
                <a:latin typeface="Times New Roman" charset="0"/>
              </a:rPr>
              <a:t>ása</a:t>
            </a:r>
            <a:r>
              <a:rPr lang="hu-HU" sz="2000" smtClean="0"/>
              <a:t> iskolákban, nyugdíjas klubokban, művelődési házakban.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Életellenes bűncselekmények, súlyos testi sértések áldozatai, rablások, lopások, és lakásbetörések áldozatai számára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Az egyesület munkatársai gyakran segítettek a családon belüli erőszak, az emberkereskedelem és a prostitúcióra kényszerített áldozatoknak is.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Esetek, amelyekben az egyesület segítséget nyújtott</a:t>
            </a:r>
            <a:endParaRPr lang="hu-HU" dirty="0"/>
          </a:p>
        </p:txBody>
      </p:sp>
      <p:sp>
        <p:nvSpPr>
          <p:cNvPr id="26626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hu-HU" sz="2000" smtClean="0"/>
              <a:t>Budapest belvárosában 1998 nyarán az Aranykéz utcában egy személygépkocsiba rejtett bomba robbant. Az alvilági leszámolás miatt végrehajtott robbantás következtében nem csak a célszemély, hanem három vétlen áldozat is életét vesztette és többen súlyosan megsérültek. Az Egyesület a vétlen áldozatok hozzátartozóit levélben kereste meg, és felajánlotta részükre az anyagi és a jogi segítségnyújtást. Többen jelentősebb összegű pénzügyi támogatást kaptak, és díjtalan jogsegély szolgáltatásban is részesültek.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188913"/>
            <a:ext cx="1116013" cy="1225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Eset – Móri bankrablás</a:t>
            </a:r>
            <a:endParaRPr lang="hu-HU" dirty="0"/>
          </a:p>
        </p:txBody>
      </p:sp>
      <p:sp>
        <p:nvSpPr>
          <p:cNvPr id="27650" name="Tartalom helye 2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4772025"/>
          </a:xfrm>
        </p:spPr>
        <p:txBody>
          <a:bodyPr/>
          <a:lstStyle/>
          <a:p>
            <a:pPr algn="just" eaLnBrk="1" hangingPunct="1"/>
            <a:r>
              <a:rPr lang="hu-HU" sz="2000" smtClean="0"/>
              <a:t>2002. május 9. Móri gyilkosság (Erste bank)</a:t>
            </a:r>
          </a:p>
          <a:p>
            <a:pPr algn="just" eaLnBrk="1" hangingPunct="1"/>
            <a:r>
              <a:rPr lang="hu-HU" sz="2000" smtClean="0"/>
              <a:t>8 ember vesztette életét</a:t>
            </a:r>
          </a:p>
          <a:p>
            <a:pPr algn="just" eaLnBrk="1" hangingPunct="1"/>
            <a:r>
              <a:rPr lang="hu-HU" sz="2000" smtClean="0"/>
              <a:t>A Fehér Gyűrű elnöksége 2002 májusában támogatói folyószámlát nyitott az Erste Bank Hungary Rt-nél, amelyen keresztül lehetővé vált a móri bankrablás elhunyt áldozatai hozzátartozóinak pénzügyi segítése.</a:t>
            </a:r>
          </a:p>
          <a:p>
            <a:pPr algn="just" eaLnBrk="1" hangingPunct="1"/>
            <a:r>
              <a:rPr lang="hu-HU" sz="2000" smtClean="0"/>
              <a:t>60 millió forint értékű adomány gyűlt össze.</a:t>
            </a:r>
          </a:p>
          <a:p>
            <a:pPr algn="just" eaLnBrk="1" hangingPunct="1"/>
            <a:r>
              <a:rPr lang="hu-HU" sz="2000" smtClean="0"/>
              <a:t>Ezen kívül jogi képviselet nyújtása (hagyatéki tárgyalásokon, rendőrségen)</a:t>
            </a:r>
          </a:p>
          <a:p>
            <a:pPr algn="just" eaLnBrk="1" hangingPunct="1"/>
            <a:r>
              <a:rPr lang="hu-HU" sz="2000" smtClean="0"/>
              <a:t>Az utolsó feladat 2010-ben.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04813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20750" y="188640"/>
            <a:ext cx="7239000" cy="72007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hu-HU" sz="2900" dirty="0" smtClean="0"/>
              <a:t> </a:t>
            </a:r>
            <a:br>
              <a:rPr lang="hu-HU" sz="2900" dirty="0" smtClean="0"/>
            </a:br>
            <a:r>
              <a:rPr lang="hu-HU" sz="2900" dirty="0" smtClean="0"/>
              <a:t> </a:t>
            </a:r>
            <a:br>
              <a:rPr lang="hu-HU" sz="2900" dirty="0" smtClean="0"/>
            </a:br>
            <a:r>
              <a:rPr lang="en-GB" sz="2800" dirty="0" smtClean="0"/>
              <a:t> 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en-GB" sz="2800" dirty="0" smtClean="0"/>
              <a:t> 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en-US" sz="2800" dirty="0" smtClean="0"/>
              <a:t> 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		</a:t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 </a:t>
            </a:r>
            <a:r>
              <a:rPr lang="hu-HU" sz="2900" dirty="0" smtClean="0"/>
              <a:t>Európai Áldozatvédő szervezet (</a:t>
            </a:r>
            <a:r>
              <a:rPr lang="en-GB" sz="2000" u="sng" dirty="0" smtClean="0">
                <a:hlinkClick r:id="rId2" tooltip="http://www.victimsupporteurope.eu/"/>
              </a:rPr>
              <a:t>www.victimsupporteurope.eu</a:t>
            </a:r>
            <a:r>
              <a:rPr lang="hu-HU" sz="2900" dirty="0" smtClean="0"/>
              <a:t>)</a:t>
            </a:r>
            <a:endParaRPr lang="hu-HU" sz="2900" dirty="0"/>
          </a:p>
        </p:txBody>
      </p:sp>
      <p:sp>
        <p:nvSpPr>
          <p:cNvPr id="28674" name="Tartalom helye 2"/>
          <p:cNvSpPr>
            <a:spLocks noGrp="1"/>
          </p:cNvSpPr>
          <p:nvPr>
            <p:ph idx="1"/>
          </p:nvPr>
        </p:nvSpPr>
        <p:spPr>
          <a:xfrm>
            <a:off x="457200" y="1125538"/>
            <a:ext cx="7239000" cy="5330825"/>
          </a:xfrm>
        </p:spPr>
        <p:txBody>
          <a:bodyPr/>
          <a:lstStyle/>
          <a:p>
            <a:pPr algn="just" eaLnBrk="1" hangingPunct="1"/>
            <a:r>
              <a:rPr lang="hu-HU" sz="2000" smtClean="0"/>
              <a:t>1990-ben alapították Svájcban, 2003-ban a szervezet székhelye az Egyesült Királyságba, majd Hollandiába került, jelenleg Brüsszelben található.</a:t>
            </a:r>
          </a:p>
          <a:p>
            <a:pPr algn="just" eaLnBrk="1" hangingPunct="1"/>
            <a:r>
              <a:rPr lang="hu-HU" sz="2000" smtClean="0"/>
              <a:t>Feladata az információ és a tapasztalatok kicserélése a tagszervezetek között, hatékony szolgáltatások fejlesztése a bűncselekmények sértettjeinek, a sértett jogainak biztosítása a büntetőeljárásban és más szervezeteknél, a fair és egyenlő kompenzáció a sértettnek.</a:t>
            </a:r>
          </a:p>
          <a:p>
            <a:pPr algn="just" eaLnBrk="1" hangingPunct="1"/>
            <a:r>
              <a:rPr lang="hu-HU" sz="2000" smtClean="0"/>
              <a:t>országos hálózat – jelenleg 21 ország, 24 áldozatsegítő civil szervezete tartozik bele</a:t>
            </a:r>
          </a:p>
          <a:p>
            <a:pPr algn="just" eaLnBrk="1" hangingPunct="1"/>
            <a:r>
              <a:rPr lang="hu-HU" sz="2000" smtClean="0"/>
              <a:t>Azon áldozatok, akiknek áldozati státuszát elismerték, emberi méltóságát tiszteletben tartották, sokkal inkább képesek reális és megfontolt ítélet kialakítására a bűncselekményekkel kapcsolatos tapasztalataikról, hogy megértsék a bűncselekményt és biztosak legyenek közösségük szolidaritásában (másodlagos áldozattá válás).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000" dirty="0" smtClean="0"/>
              <a:t>Európai áldozatvédő szervezet (VSE)</a:t>
            </a:r>
            <a:endParaRPr lang="hu-HU" sz="3000" dirty="0"/>
          </a:p>
        </p:txBody>
      </p:sp>
      <p:sp>
        <p:nvSpPr>
          <p:cNvPr id="29698" name="Tartalom helye 2"/>
          <p:cNvSpPr>
            <a:spLocks noGrp="1"/>
          </p:cNvSpPr>
          <p:nvPr>
            <p:ph idx="1"/>
          </p:nvPr>
        </p:nvSpPr>
        <p:spPr>
          <a:xfrm>
            <a:off x="457200" y="1341438"/>
            <a:ext cx="7239000" cy="51149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hu-HU" sz="2200" smtClean="0"/>
              <a:t>A szervezet 1997-ben a Budapesten megrendezett konferencián kidolgozta és elfogadta „A bűncselekmények áldozatainak szociális jogai” című dokumentumot, amelynek publikálására 1998-ban került sor. minden demokratikus társadalomnak kötelessége, hogy a bűncselekmény negatív következményeit csökkentse, a sértettet támogassa.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200" smtClean="0"/>
              <a:t>a nemzeti áldozatsegítő szervezetek kölcsönösen ellátják egymás állampolgárainak segítését, támogatását, akár turistaként, akár más, legális módon tartózkodik a sértetté vált személy az adott országban.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200" smtClean="0"/>
              <a:t>Az Európai Unió Tanácsa 2001. március 15-én elfogadta a „sértett büntetőeljárásbeli jogállásáról”szóló kerethatározatát. Ennek értelmében az unió országaiban az áldozatvédelem elsősorban állami feladat. </a:t>
            </a:r>
          </a:p>
          <a:p>
            <a:pPr algn="just" eaLnBrk="1" hangingPunct="1">
              <a:lnSpc>
                <a:spcPct val="80000"/>
              </a:lnSpc>
            </a:pPr>
            <a:endParaRPr lang="hu-HU" sz="22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Külföldi állampolgárok segítése</a:t>
            </a:r>
            <a:endParaRPr lang="hu-HU" dirty="0"/>
          </a:p>
        </p:txBody>
      </p:sp>
      <p:sp>
        <p:nvSpPr>
          <p:cNvPr id="30722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hu-HU" sz="2000" smtClean="0"/>
              <a:t>Európai Áldozatvédő Fórum – a Fehér Gyűrű 1992 óta tagja </a:t>
            </a:r>
          </a:p>
          <a:p>
            <a:pPr algn="just" eaLnBrk="1" hangingPunct="1"/>
            <a:r>
              <a:rPr lang="hu-HU" sz="2000" smtClean="0"/>
              <a:t>Vállalja, hogy az áldozattá vált turisták segítésére irodájában egész napos ügyfélszolgálatot működtet</a:t>
            </a:r>
          </a:p>
          <a:p>
            <a:pPr algn="just" eaLnBrk="1" hangingPunct="1"/>
            <a:r>
              <a:rPr lang="hu-HU" sz="2000" smtClean="0"/>
              <a:t>Súlyos, életellenes bűncselekmények áldozatainak, hozzátartozóinak jogi képviselete</a:t>
            </a:r>
          </a:p>
          <a:p>
            <a:pPr algn="just" eaLnBrk="1" hangingPunct="1"/>
            <a:r>
              <a:rPr lang="hu-HU" sz="2000" smtClean="0"/>
              <a:t>A segítés főbb területei a hazánkban áldozattá vált turisták részére</a:t>
            </a:r>
          </a:p>
          <a:p>
            <a:pPr algn="just" eaLnBrk="1" hangingPunct="1"/>
            <a:r>
              <a:rPr lang="hu-HU" sz="2000" smtClean="0"/>
              <a:t>Kapcsolat a Nagykövetségekkel</a:t>
            </a:r>
            <a:endParaRPr lang="hu-HU" sz="2000" smtClean="0">
              <a:solidFill>
                <a:srgbClr val="FF0000"/>
              </a:solidFill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500" dirty="0" smtClean="0"/>
              <a:t>Jelen és jövő</a:t>
            </a:r>
            <a:endParaRPr lang="hu-HU" sz="3500" dirty="0"/>
          </a:p>
        </p:txBody>
      </p:sp>
      <p:sp>
        <p:nvSpPr>
          <p:cNvPr id="31746" name="Tartalom helye 2"/>
          <p:cNvSpPr>
            <a:spLocks noGrp="1"/>
          </p:cNvSpPr>
          <p:nvPr>
            <p:ph idx="1"/>
          </p:nvPr>
        </p:nvSpPr>
        <p:spPr>
          <a:xfrm>
            <a:off x="457200" y="1447800"/>
            <a:ext cx="7643813" cy="49704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2009 – „20 éves a magyar áldozatvédő szervezet”  c. kiadvány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2010 – együttműködési megállapodás kötése az ORFK-val a bűncselekmények áldozatainak segítése érdekében.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2011 - Stratégiai Együttműködési megállapodás  kötése a Belügyminisztériummal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2011 - A FEHÉR GYŰRŰ Közhasznú Egyesület tagja lett a Nemzeti Bűnmegelőzési Tanácsnak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2012 - KIMISZ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Jelenleg a budapesti iroda hétköznap 10-16 óráig várja ügyfeleit a Szent István krt. 1. sz. alatt.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Vidéki irodáink közül a 2010-ben újra nyílt Veszprémi iroda, Hatvan, Kecskemét, Gyöngyös állandó nyitva tartással, és a balatonfüredi, siófoki, és abádszalóki irodák pedig szezonális nyitva tartással fogadja az ügyfeleket.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Új együttműködések  előkészítése  - MABISZ, V. kerületi Önkormányzat,  Turizmus Zrt.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2000" smtClean="0"/>
              <a:t>Működés nehézségei ??? !!!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u-HU" dirty="0" smtClean="0"/>
              <a:t>Elérhetőségeink</a:t>
            </a:r>
            <a:endParaRPr lang="hu-HU" dirty="0"/>
          </a:p>
        </p:txBody>
      </p:sp>
      <p:sp>
        <p:nvSpPr>
          <p:cNvPr id="32770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hu-HU" sz="2000" smtClean="0"/>
              <a:t>Központi iroda: </a:t>
            </a:r>
            <a:br>
              <a:rPr lang="hu-HU" sz="2000" smtClean="0"/>
            </a:br>
            <a:r>
              <a:rPr lang="hu-HU" sz="2000" smtClean="0"/>
              <a:t>1055 Budapest, Szt. István k</a:t>
            </a:r>
            <a:r>
              <a:rPr lang="hu-HU" sz="2000" smtClean="0">
                <a:latin typeface="Times New Roman" charset="0"/>
              </a:rPr>
              <a:t>ő</a:t>
            </a:r>
            <a:r>
              <a:rPr lang="hu-HU" sz="2000" smtClean="0"/>
              <a:t>rút 1.</a:t>
            </a:r>
          </a:p>
          <a:p>
            <a:r>
              <a:rPr lang="hu-HU" sz="2000" smtClean="0"/>
              <a:t>Telefon: +36 1 312 2287, +36 1 472 1161</a:t>
            </a:r>
          </a:p>
          <a:p>
            <a:r>
              <a:rPr lang="hu-HU" sz="2000" smtClean="0"/>
              <a:t>Fax: +36 1 472 1162</a:t>
            </a:r>
          </a:p>
          <a:p>
            <a:r>
              <a:rPr lang="hu-HU" sz="2000" smtClean="0"/>
              <a:t>E-mail: </a:t>
            </a:r>
            <a:r>
              <a:rPr lang="hu-HU" sz="2000" smtClean="0">
                <a:hlinkClick r:id="rId2"/>
              </a:rPr>
              <a:t>fehergyuru@t-online.hu</a:t>
            </a:r>
            <a:endParaRPr lang="hu-HU" sz="2000" smtClean="0"/>
          </a:p>
          <a:p>
            <a:r>
              <a:rPr lang="hu-HU" sz="2000" smtClean="0"/>
              <a:t>Honlap: </a:t>
            </a:r>
            <a:r>
              <a:rPr lang="hu-HU" sz="2000" smtClean="0">
                <a:hlinkClick r:id="rId3"/>
              </a:rPr>
              <a:t>www.fehergyuru.eu</a:t>
            </a:r>
            <a:endParaRPr lang="hu-HU" sz="2000" smtClean="0"/>
          </a:p>
          <a:p>
            <a:endParaRPr lang="hu-HU" sz="2000" smtClean="0"/>
          </a:p>
          <a:p>
            <a:endParaRPr lang="hu-HU" sz="2000" smtClean="0"/>
          </a:p>
          <a:p>
            <a:r>
              <a:rPr lang="hu-HU" sz="2400" b="1" smtClean="0"/>
              <a:t>            Köszönöm a figyelmüket</a:t>
            </a:r>
          </a:p>
          <a:p>
            <a:endParaRPr lang="hu-HU" sz="2400" b="1" smtClean="0"/>
          </a:p>
          <a:p>
            <a:r>
              <a:rPr lang="hu-HU" sz="2400" b="1" smtClean="0"/>
              <a:t>                           </a:t>
            </a:r>
            <a:r>
              <a:rPr lang="hu-HU" sz="2400" b="1" smtClean="0">
                <a:latin typeface="Calibri" pitchFamily="34" charset="0"/>
              </a:rPr>
              <a:t>Fügedi László</a:t>
            </a:r>
          </a:p>
          <a:p>
            <a:r>
              <a:rPr lang="hu-HU" sz="2400" b="1" smtClean="0">
                <a:latin typeface="Calibri" pitchFamily="34" charset="0"/>
              </a:rPr>
              <a:t>                  a Fehér Gyűrű Egyesült elnöke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60350"/>
            <a:ext cx="1179513" cy="129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500" dirty="0" smtClean="0"/>
              <a:t>Az egyesület alapítása</a:t>
            </a:r>
            <a:endParaRPr lang="hu-HU" sz="3500" dirty="0"/>
          </a:p>
        </p:txBody>
      </p:sp>
      <p:sp>
        <p:nvSpPr>
          <p:cNvPr id="16386" name="Tartalom helye 2"/>
          <p:cNvSpPr>
            <a:spLocks noGrp="1"/>
          </p:cNvSpPr>
          <p:nvPr>
            <p:ph idx="1"/>
          </p:nvPr>
        </p:nvSpPr>
        <p:spPr>
          <a:xfrm>
            <a:off x="457200" y="1196975"/>
            <a:ext cx="7643813" cy="5257800"/>
          </a:xfrm>
        </p:spPr>
        <p:txBody>
          <a:bodyPr/>
          <a:lstStyle/>
          <a:p>
            <a:pPr algn="just" eaLnBrk="1" hangingPunct="1"/>
            <a:endParaRPr lang="hu-HU" b="1" smtClean="0"/>
          </a:p>
          <a:p>
            <a:pPr algn="just" eaLnBrk="1" hangingPunct="1"/>
            <a:r>
              <a:rPr lang="hu-HU" b="1" smtClean="0"/>
              <a:t>Kővári András</a:t>
            </a:r>
            <a:r>
              <a:rPr lang="hu-HU" smtClean="0"/>
              <a:t> ötlete egy létrehozható civil áldozatvédelmi Egyesület megszervezésére a német Fehér Gyűrű támogatásával (</a:t>
            </a:r>
            <a:r>
              <a:rPr lang="hu-HU" b="1" smtClean="0"/>
              <a:t>1989</a:t>
            </a:r>
            <a:r>
              <a:rPr lang="hu-HU" smtClean="0"/>
              <a:t>)</a:t>
            </a:r>
          </a:p>
          <a:p>
            <a:pPr algn="just" eaLnBrk="1" hangingPunct="1"/>
            <a:r>
              <a:rPr lang="hu-HU" smtClean="0"/>
              <a:t>Szükség volt irodára és pénzügyi támogatásra</a:t>
            </a:r>
          </a:p>
          <a:p>
            <a:pPr algn="just" eaLnBrk="1" hangingPunct="1"/>
            <a:r>
              <a:rPr lang="hu-HU" smtClean="0"/>
              <a:t>18 magányszemély, ügyvédek, újságírók, tanárok, lelkészek, orvosok, közgazdászok – az alapítók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8913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Az egyesület alapítása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u-HU" sz="2500" b="1" dirty="0" smtClean="0"/>
              <a:t>Előzmények: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sz="2500" dirty="0" smtClean="0"/>
              <a:t>1974 – az első áldozatvédő szervezet  – Német Szövetségi Köztársaságban, </a:t>
            </a:r>
            <a:r>
              <a:rPr lang="hu-HU" sz="2500" dirty="0" err="1" smtClean="0"/>
              <a:t>Weisser</a:t>
            </a:r>
            <a:r>
              <a:rPr lang="hu-HU" sz="2500" dirty="0" smtClean="0"/>
              <a:t> Ring néven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sz="2500" dirty="0" smtClean="0"/>
              <a:t>ezután Európa további 21 országában jött létre német mintára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u-HU" sz="2500" b="1" dirty="0" smtClean="0"/>
              <a:t>Alakulás: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1989.12.21-én a német </a:t>
            </a:r>
            <a:r>
              <a:rPr lang="hu-HU" dirty="0" err="1" smtClean="0"/>
              <a:t>Weisser</a:t>
            </a:r>
            <a:r>
              <a:rPr lang="hu-HU" dirty="0" smtClean="0"/>
              <a:t> Ring segítségével megalakul Magyarországon a Fehér Gyűrű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Az egyesület a bűnözés áldozatainak támogatására és a bűncselekmények megelőzésére alakult.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Az egyesület – indokolt esetben – konkrét és közvetlen támogatást ad, valamint segítséget nyújt a rászoruló áldozatoknak (hozzátartozóknak) anyagi, pénzügyi, jogi és egyéb formában. Elméleti, módszertani és gyakorlati munkát végez a bűnözés megelőzése érdekében.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246187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   Az egyesület ELSŐ megjelenése</a:t>
            </a:r>
            <a:endParaRPr lang="hu-HU" dirty="0"/>
          </a:p>
        </p:txBody>
      </p:sp>
      <p:sp>
        <p:nvSpPr>
          <p:cNvPr id="18434" name="Tartalom helye 2"/>
          <p:cNvSpPr>
            <a:spLocks noGrp="1"/>
          </p:cNvSpPr>
          <p:nvPr>
            <p:ph idx="1"/>
          </p:nvPr>
        </p:nvSpPr>
        <p:spPr>
          <a:xfrm>
            <a:off x="457200" y="981075"/>
            <a:ext cx="7239000" cy="5475288"/>
          </a:xfrm>
        </p:spPr>
        <p:txBody>
          <a:bodyPr/>
          <a:lstStyle/>
          <a:p>
            <a:pPr eaLnBrk="1" hangingPunct="1">
              <a:lnSpc>
                <a:spcPct val="170000"/>
              </a:lnSpc>
            </a:pPr>
            <a:endParaRPr lang="hu-HU" sz="2000" smtClean="0"/>
          </a:p>
          <a:p>
            <a:pPr algn="just" eaLnBrk="1" hangingPunct="1">
              <a:lnSpc>
                <a:spcPct val="170000"/>
              </a:lnSpc>
            </a:pPr>
            <a:r>
              <a:rPr lang="hu-HU" sz="2000" smtClean="0"/>
              <a:t>A FGY elnöksége 1991. március 1-én a Magyar Kriminológiai Társasággal közösen kiadott egy tájékoztatót, amely a bűncselekmények sértettjeinek és kárvallottjainak adott tájékoztatást a sértett jogai és kötelességei a büntetőeljárásban fejezetekkel. Ez az írásos anyag az első olyan konkrét egyesületi tájékoztató volt, amelyből a sértettek megtudhatták, hogy mit kell tenniük bűncselekmény áldozatává válása esetén.</a:t>
            </a:r>
          </a:p>
          <a:p>
            <a:pPr eaLnBrk="1" hangingPunct="1">
              <a:lnSpc>
                <a:spcPct val="170000"/>
              </a:lnSpc>
            </a:pPr>
            <a:endParaRPr lang="hu-HU" sz="2000" smtClean="0"/>
          </a:p>
          <a:p>
            <a:pPr eaLnBrk="1" hangingPunct="1"/>
            <a:endParaRPr lang="hu-HU" sz="200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08062" cy="1106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239000" cy="51667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Az egyesület célkitűzései</a:t>
            </a:r>
            <a:endParaRPr lang="hu-HU" dirty="0"/>
          </a:p>
        </p:txBody>
      </p:sp>
      <p:sp>
        <p:nvSpPr>
          <p:cNvPr id="19458" name="Tartalom helye 2"/>
          <p:cNvSpPr>
            <a:spLocks noGrp="1"/>
          </p:cNvSpPr>
          <p:nvPr>
            <p:ph idx="1"/>
          </p:nvPr>
        </p:nvSpPr>
        <p:spPr>
          <a:xfrm>
            <a:off x="533400" y="1524000"/>
            <a:ext cx="7239000" cy="48990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hu-HU" sz="1900" b="1" smtClean="0"/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hu-HU" sz="1900" smtClean="0"/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emberi v</a:t>
            </a:r>
            <a:r>
              <a:rPr lang="hu-HU" sz="1900" smtClean="0">
                <a:latin typeface="Times New Roman" charset="0"/>
              </a:rPr>
              <a:t>i</a:t>
            </a:r>
            <a:r>
              <a:rPr lang="hu-HU" sz="1900" smtClean="0"/>
              <a:t>gasz és személyes gondoskodás a bűncselekményt követően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a szorult helyzetben lévőknek anyagi támogatás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pihenést és kikapcsolódást nyújtó programok szervezése az áldozatoknak és családtagjaiknak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szükség esetén a további jogi tanácsadás költségeinek átvállalása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a bűncselekmény okozta károk megtérítéséért segítség a polgári peres eljárásokban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bírósági határidők figyelemmel kísérése</a:t>
            </a:r>
          </a:p>
          <a:p>
            <a:pPr algn="just" eaLnBrk="1" hangingPunct="1">
              <a:lnSpc>
                <a:spcPct val="80000"/>
              </a:lnSpc>
            </a:pPr>
            <a:r>
              <a:rPr lang="hu-HU" sz="1900" smtClean="0"/>
              <a:t>más szervezetek, illetve intézmények által nyújtott segítségnyújtás közvetítése.</a:t>
            </a:r>
          </a:p>
          <a:p>
            <a:pPr algn="just" eaLnBrk="1" hangingPunct="1">
              <a:lnSpc>
                <a:spcPct val="80000"/>
              </a:lnSpc>
            </a:pPr>
            <a:endParaRPr lang="hu-HU" sz="1500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8913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000" dirty="0" smtClean="0"/>
              <a:t>Az egyesület</a:t>
            </a:r>
            <a:br>
              <a:rPr lang="hu-HU" sz="3000" dirty="0" smtClean="0"/>
            </a:br>
            <a:r>
              <a:rPr lang="hu-HU" sz="3000" dirty="0" smtClean="0"/>
              <a:t>tevékenysége</a:t>
            </a:r>
            <a:endParaRPr lang="hu-HU" sz="3000" dirty="0"/>
          </a:p>
        </p:txBody>
      </p:sp>
      <p:sp>
        <p:nvSpPr>
          <p:cNvPr id="20482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70000"/>
              </a:lnSpc>
            </a:pPr>
            <a:r>
              <a:rPr lang="hu-HU" sz="1600" smtClean="0"/>
              <a:t>Az emberek szívesebben fordulnak a civil szervezetekhez, mint a hatóságokhoz.</a:t>
            </a:r>
          </a:p>
          <a:p>
            <a:pPr algn="just" eaLnBrk="1" hangingPunct="1">
              <a:lnSpc>
                <a:spcPct val="170000"/>
              </a:lnSpc>
            </a:pPr>
            <a:r>
              <a:rPr lang="hu-HU" sz="1600" smtClean="0"/>
              <a:t>Bűncselekmények áldozatainak napjának megtartása február 22-én</a:t>
            </a:r>
          </a:p>
          <a:p>
            <a:pPr algn="just" eaLnBrk="1" hangingPunct="1">
              <a:lnSpc>
                <a:spcPct val="170000"/>
              </a:lnSpc>
            </a:pPr>
            <a:r>
              <a:rPr lang="hu-HU" sz="1600" smtClean="0"/>
              <a:t>Első áldozatvédelmi nap Magyarországon, 1992 (budapesti Thermal Hotel) a Fehér Gyűrű kezdeményezésére.</a:t>
            </a:r>
          </a:p>
          <a:p>
            <a:pPr algn="just" eaLnBrk="1" hangingPunct="1">
              <a:lnSpc>
                <a:spcPct val="170000"/>
              </a:lnSpc>
            </a:pPr>
            <a:r>
              <a:rPr lang="hu-HU" sz="1600" smtClean="0"/>
              <a:t>Áldozatok Támogatásának Európai Fóruma elnevezésű nemzetközi szervezet 1992. május 20-án Dublinban tartott konferencián tagjai közé felvette a magyar Fehér Gyűrű egyesületet.</a:t>
            </a:r>
          </a:p>
          <a:p>
            <a:pPr algn="just" eaLnBrk="1" hangingPunct="1">
              <a:lnSpc>
                <a:spcPct val="170000"/>
              </a:lnSpc>
            </a:pPr>
            <a:r>
              <a:rPr lang="hu-HU" sz="1600" smtClean="0"/>
              <a:t>Külföldi áldozatok segítése 2002-től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114425" cy="1223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0801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000" dirty="0" smtClean="0"/>
              <a:t>Az egyesület </a:t>
            </a:r>
            <a:br>
              <a:rPr lang="hu-HU" sz="3000" dirty="0" smtClean="0"/>
            </a:br>
            <a:r>
              <a:rPr lang="hu-HU" sz="3000" dirty="0" smtClean="0"/>
              <a:t>tevékenysége</a:t>
            </a:r>
            <a:endParaRPr lang="hu-HU" sz="3000" dirty="0"/>
          </a:p>
        </p:txBody>
      </p:sp>
      <p:sp>
        <p:nvSpPr>
          <p:cNvPr id="21506" name="Tartalom helye 2"/>
          <p:cNvSpPr>
            <a:spLocks noGrp="1"/>
          </p:cNvSpPr>
          <p:nvPr>
            <p:ph idx="1"/>
          </p:nvPr>
        </p:nvSpPr>
        <p:spPr>
          <a:xfrm>
            <a:off x="457200" y="1700213"/>
            <a:ext cx="7570788" cy="4754562"/>
          </a:xfrm>
        </p:spPr>
        <p:txBody>
          <a:bodyPr/>
          <a:lstStyle/>
          <a:p>
            <a:pPr algn="just" eaLnBrk="1" hangingPunct="1"/>
            <a:r>
              <a:rPr lang="hu-HU" sz="1800" smtClean="0"/>
              <a:t>Az egyesület tagjai között szerepelt a Belügyminisztérium, a Legfőbb ügyészség, az Országos Rendőr-főkapitányság, stb.</a:t>
            </a:r>
          </a:p>
          <a:p>
            <a:pPr algn="just" eaLnBrk="1" hangingPunct="1"/>
            <a:r>
              <a:rPr lang="hu-HU" sz="1800" smtClean="0"/>
              <a:t>Éves tagsági díj</a:t>
            </a:r>
          </a:p>
          <a:p>
            <a:pPr algn="just" eaLnBrk="1" hangingPunct="1"/>
            <a:r>
              <a:rPr lang="hu-HU" sz="1800" smtClean="0"/>
              <a:t>Több</a:t>
            </a:r>
            <a:r>
              <a:rPr lang="hu-HU" sz="1800" smtClean="0">
                <a:latin typeface="Times New Roman" charset="0"/>
              </a:rPr>
              <a:t> mint negyven</a:t>
            </a:r>
            <a:r>
              <a:rPr lang="hu-HU" sz="1800" smtClean="0"/>
              <a:t>ezer áldozat fordult segítségért az elmúlt 22 év alatt, és ezek egy része több, mint 1</a:t>
            </a:r>
            <a:r>
              <a:rPr lang="hu-HU" sz="1800" smtClean="0">
                <a:latin typeface="Times New Roman" charset="0"/>
              </a:rPr>
              <a:t>9</a:t>
            </a:r>
            <a:r>
              <a:rPr lang="hu-HU" sz="1800" smtClean="0"/>
              <a:t>0 millió forintot meghaladó értékű segélyben,  illetve anyagi támogatásban részesült. A segélyek nagy része életellenes bűncselekmények, súlyos testi sértés áldozatai, valamint rablások, lopások és lakásbetörések.</a:t>
            </a:r>
          </a:p>
          <a:p>
            <a:pPr algn="just" eaLnBrk="1" hangingPunct="1"/>
            <a:r>
              <a:rPr lang="hu-HU" sz="1800" smtClean="0"/>
              <a:t>Az egyesület a hazánkban áldozattá vált külföldiek megsegítésére készített programja végrehajtásában elengedhetetlen szerepkört betöltő munkatársai több általánosan ismert nyelvet beszélnek, aminek köszönhetően a Fehér Gyűrű összesen 29 különböző nemzet bajba jutott állampolgárának tudott segítséget nyújtani.</a:t>
            </a:r>
          </a:p>
          <a:p>
            <a:pPr algn="just" eaLnBrk="1" hangingPunct="1"/>
            <a:r>
              <a:rPr lang="hu-HU" sz="1800" smtClean="0"/>
              <a:t>Pszichológusok, szociális munkások </a:t>
            </a:r>
            <a:r>
              <a:rPr lang="hu-HU" sz="1800" smtClean="0">
                <a:latin typeface="Times New Roman" charset="0"/>
              </a:rPr>
              <a:t>közreműködése</a:t>
            </a:r>
            <a:r>
              <a:rPr lang="hu-HU" sz="1800" smtClean="0"/>
              <a:t> 2010-től.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1246187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1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200" dirty="0" smtClean="0"/>
              <a:t>Az egyesület </a:t>
            </a:r>
            <a:br>
              <a:rPr lang="hu-HU" sz="3200" dirty="0" smtClean="0"/>
            </a:br>
            <a:r>
              <a:rPr lang="hu-HU" sz="3200" dirty="0" smtClean="0"/>
              <a:t>irodáinak működése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700213"/>
            <a:ext cx="7239000" cy="4756150"/>
          </a:xfrm>
        </p:spPr>
        <p:txBody>
          <a:bodyPr>
            <a:normAutofit fontScale="77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Kezdetben az ország különböző városaiban13 áldozatvédő iroda működött.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Első alkalommal 1991-ben Szolnokon és Szekszárdon alakult áldozatvédő iroda (2 év)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Veszprémben 2001-től 2008 áprilisáig, amely 2009-től ismét megnyílt heti 3 alkalommal, Kecskeméten 2002-től 2006 decemberéig minden munkanapon volt ügyfélfogadás.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Szegeden, Rétságon, Füzesabonyban, Hatvanban, Balassagyarmaton és Gyöngyösön működő áldozatvédő irodák heti egy-két alkalommal fogadták a bűncselekmények sértetteit. Hatvanban, Gyöngyösön, Veszprémben és Kecskeméten jelenleg is ebben a rendszerben működnek az irodák.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2002-től Siófokon, Balatonfüreden és 2009 júniusától Abádszalókon idényjelleggel, a turistaszezonban működnek az irodák.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hu-HU" dirty="0" smtClean="0"/>
              <a:t>Mobil áldozatsegítés, irodáink működése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79500" cy="1185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dirty="0" smtClean="0"/>
              <a:t>Kezdeményezések, konferenciák, tréningek</a:t>
            </a:r>
            <a:endParaRPr lang="hu-HU" dirty="0"/>
          </a:p>
        </p:txBody>
      </p:sp>
      <p:sp>
        <p:nvSpPr>
          <p:cNvPr id="23554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Az egyesületnek fontos, kezdeményező szerepe volt a sértettek kompenzációjára vonatkozó jogszabály megalkotásában. 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b="1" smtClean="0"/>
              <a:t>1995: </a:t>
            </a:r>
            <a:r>
              <a:rPr lang="hu-HU" sz="1700" smtClean="0"/>
              <a:t>vitaülés </a:t>
            </a:r>
            <a:r>
              <a:rPr lang="hu-HU" sz="1700" i="1" smtClean="0"/>
              <a:t>az áldozatok jogi helyzetére és kártalanítására vonatkozó nézetekről, javaslatokról</a:t>
            </a:r>
            <a:r>
              <a:rPr lang="hu-HU" sz="170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Részt vett a „Az egyes erőszakos bűncselekmények következtében sérelmet szenvedettek állam általi kárenyhítéséről” törvénytervezet/normaszöveg elkészítésében. A norma szöveg tervezetét a Fehér Gyűrű benyújtotta a Parlament illetékes bizottságának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209/2001. (X.21.) megszületett a rendelet a kárenyhítés szabályairól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„A mediáció és a sértett kártalanítása” c. workshop szervezése a Magyar Viktomológiai Szekció 1993-as, Budapesten megrendezett Nemzetközi Kriminológiai Kongresszusán.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Nemzetközi konferencia szervezés a VSE égisze alatt. 1998-ban Budapesten, 2008-ban Siófokon.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Áldozatvédelmi nap szervezése (február 22) – 2006-ig</a:t>
            </a:r>
          </a:p>
          <a:p>
            <a:pPr algn="just" eaLnBrk="1" hangingPunct="1">
              <a:lnSpc>
                <a:spcPct val="90000"/>
              </a:lnSpc>
            </a:pPr>
            <a:r>
              <a:rPr lang="hu-HU" sz="1700" smtClean="0"/>
              <a:t>2010-től az egyesület saját pszichológust alkalmaz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6188" cy="1368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ényűző">
  <a:themeElements>
    <a:clrScheme name="Fényűző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ényűző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ényűző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ényűző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1495</TotalTime>
  <Words>1427</Words>
  <Application>Microsoft Office PowerPoint</Application>
  <PresentationFormat>Diavetítés a képernyőre (4:3 oldalarány)</PresentationFormat>
  <Paragraphs>126</Paragraphs>
  <Slides>18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5" baseType="lpstr">
      <vt:lpstr>Arial</vt:lpstr>
      <vt:lpstr>Trebuchet MS</vt:lpstr>
      <vt:lpstr>Wingdings 2</vt:lpstr>
      <vt:lpstr>Wingdings</vt:lpstr>
      <vt:lpstr>Calibri</vt:lpstr>
      <vt:lpstr>Times New Roman</vt:lpstr>
      <vt:lpstr>Fényűző</vt:lpstr>
      <vt:lpstr>EGYÜTT AZ ÁLDOZATOKÉRT</vt:lpstr>
      <vt:lpstr>Az egyesület alapítása</vt:lpstr>
      <vt:lpstr>Az egyesület alapítása </vt:lpstr>
      <vt:lpstr>    Az egyesület ELSŐ megjelenése</vt:lpstr>
      <vt:lpstr>Az egyesület célkitűzései</vt:lpstr>
      <vt:lpstr>Az egyesület tevékenysége</vt:lpstr>
      <vt:lpstr>Az egyesület  tevékenysége</vt:lpstr>
      <vt:lpstr>Az egyesület  irodáinak működése</vt:lpstr>
      <vt:lpstr>Kezdeményezések, konferenciák, tréningek</vt:lpstr>
      <vt:lpstr>Együttműködés az állami szervekkel és más civil szervezetekkel</vt:lpstr>
      <vt:lpstr>A   Az egyesület segített </vt:lpstr>
      <vt:lpstr>Esetek, amelyekben az egyesület segítséget nyújtott</vt:lpstr>
      <vt:lpstr>Eset – Móri bankrablás</vt:lpstr>
      <vt:lpstr>                     Európai Áldozatvédő szervezet (www.victimsupporteurope.eu)</vt:lpstr>
      <vt:lpstr>Európai áldozatvédő szervezet (VSE)</vt:lpstr>
      <vt:lpstr>Külföldi állampolgárok segítése</vt:lpstr>
      <vt:lpstr>Jelen és jövő</vt:lpstr>
      <vt:lpstr>Elérhetőségeink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Fehér Gyűrű Közhasznú Egyesület</dc:title>
  <dc:creator>aaa</dc:creator>
  <cp:lastModifiedBy>Fehérgyűrű2</cp:lastModifiedBy>
  <cp:revision>169</cp:revision>
  <dcterms:created xsi:type="dcterms:W3CDTF">2011-10-18T10:19:52Z</dcterms:created>
  <dcterms:modified xsi:type="dcterms:W3CDTF">2012-10-18T09:53:29Z</dcterms:modified>
</cp:coreProperties>
</file>