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67" r:id="rId16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0929" autoAdjust="0"/>
  </p:normalViewPr>
  <p:slideViewPr>
    <p:cSldViewPr>
      <p:cViewPr varScale="1">
        <p:scale>
          <a:sx n="75" d="100"/>
          <a:sy n="75" d="100"/>
        </p:scale>
        <p:origin x="-11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70FE1-22B9-4257-B44C-970B2B14D0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71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0F0F4-BE41-40FE-A019-A81574C3F9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37F97-E81D-42AA-B7DA-FC3816E4D676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E6D28-CD05-4B04-BD9B-E80FA1A735B3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5039-EDCB-4340-A597-6154DEB97C09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51CE2-A731-48E3-BFEF-1B993F64646C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98FF0-E881-4B1D-AF65-CE8A0C5FA7CE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3BD53-36CE-465D-A10D-13A92005CB93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E63D8-A9F9-4A9A-A68B-7736C6D17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1C07-AFE7-439C-AE2D-D408F7B7C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048A7-BDE1-456A-9C8D-56FD1AB48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3ECEE-EFB8-4A0E-926F-75D501C50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B3B8C-6A54-4ADA-91CA-8A36E7A82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E4575-45A9-4F11-9BB9-930ECB555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32ED-B6FF-4EF9-9EE0-F58A8E63D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4838C-4862-4DC1-8ADB-EDBA1BA19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D89E1-5683-4889-BCFA-E092D300F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7FFD7-5784-4A14-85E2-B03DEA25F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E6976-3E43-41B1-B489-FDED00388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24E075-20A1-4C39-BD3D-924C47ACF4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diagram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844675"/>
            <a:ext cx="7631112" cy="1368425"/>
          </a:xfrm>
        </p:spPr>
        <p:txBody>
          <a:bodyPr/>
          <a:lstStyle/>
          <a:p>
            <a:r>
              <a:rPr lang="en-US" sz="4000" dirty="0"/>
              <a:t>New Rights in 2015 for </a:t>
            </a:r>
            <a:br>
              <a:rPr lang="en-US" sz="4000" dirty="0"/>
            </a:br>
            <a:r>
              <a:rPr lang="en-US" sz="4000" dirty="0"/>
              <a:t>Victims of Crime in Europe!</a:t>
            </a:r>
            <a:br>
              <a:rPr lang="en-US" sz="40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GB" sz="4000" dirty="0"/>
              <a:t>“T</a:t>
            </a:r>
            <a:r>
              <a:rPr lang="hu-HU" sz="4000" dirty="0" err="1"/>
              <a:t>ogether</a:t>
            </a:r>
            <a:r>
              <a:rPr lang="hu-HU" sz="4000" dirty="0"/>
              <a:t> </a:t>
            </a:r>
            <a:r>
              <a:rPr lang="hu-HU" sz="4000" dirty="0" err="1"/>
              <a:t>for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</a:t>
            </a:r>
            <a:r>
              <a:rPr lang="hu-HU" sz="4000" dirty="0" err="1"/>
              <a:t>Victims</a:t>
            </a:r>
            <a:r>
              <a:rPr lang="hu-HU" dirty="0"/>
              <a:t>”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58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Good Morning Hungary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600"/>
              <a:t>David McKenna, President,</a:t>
            </a:r>
          </a:p>
          <a:p>
            <a:pPr>
              <a:lnSpc>
                <a:spcPct val="80000"/>
              </a:lnSpc>
            </a:pPr>
            <a:r>
              <a:rPr lang="en-US" sz="1600"/>
              <a:t> Victim Support Europe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76250"/>
            <a:ext cx="66976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Rights to Privacy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205038"/>
            <a:ext cx="7199312" cy="3890962"/>
          </a:xfrm>
        </p:spPr>
        <p:txBody>
          <a:bodyPr/>
          <a:lstStyle/>
          <a:p>
            <a:r>
              <a:rPr lang="en-US"/>
              <a:t>During proceedings</a:t>
            </a:r>
          </a:p>
          <a:p>
            <a:r>
              <a:rPr lang="en-US"/>
              <a:t>Protection of Privacy</a:t>
            </a:r>
          </a:p>
          <a:p>
            <a:r>
              <a:rPr lang="en-US"/>
              <a:t>Including images</a:t>
            </a:r>
          </a:p>
          <a:p>
            <a:r>
              <a:rPr lang="en-US"/>
              <a:t>Extends to family members</a:t>
            </a:r>
          </a:p>
          <a:p>
            <a:r>
              <a:rPr lang="en-US"/>
              <a:t>Requests media self regulation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Vulnerable Victims Measures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631112" cy="4114800"/>
          </a:xfrm>
        </p:spPr>
        <p:txBody>
          <a:bodyPr/>
          <a:lstStyle/>
          <a:p>
            <a:r>
              <a:rPr lang="en-US"/>
              <a:t>Always to include Children</a:t>
            </a:r>
          </a:p>
          <a:p>
            <a:r>
              <a:rPr lang="en-US"/>
              <a:t>All Victims to be individually assessed</a:t>
            </a:r>
          </a:p>
          <a:p>
            <a:r>
              <a:rPr lang="en-US"/>
              <a:t>Vulnerability to be Identified </a:t>
            </a:r>
          </a:p>
          <a:p>
            <a:r>
              <a:rPr lang="en-US"/>
              <a:t>Special Measures to be made available</a:t>
            </a:r>
          </a:p>
          <a:p>
            <a:r>
              <a:rPr lang="en-US"/>
              <a:t>The Views of Vulnerable Victims taken into account</a:t>
            </a:r>
          </a:p>
          <a:p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Measures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Interviews in premises designed for Victims</a:t>
            </a:r>
          </a:p>
          <a:p>
            <a:r>
              <a:rPr lang="en-US"/>
              <a:t>Interviewers trained for this purpose</a:t>
            </a:r>
          </a:p>
          <a:p>
            <a:r>
              <a:rPr lang="en-US"/>
              <a:t>Possibility of victim to have supporter</a:t>
            </a:r>
          </a:p>
          <a:p>
            <a:r>
              <a:rPr lang="en-US"/>
              <a:t>Possibility to give evidence remotely</a:t>
            </a:r>
          </a:p>
          <a:p>
            <a:r>
              <a:rPr lang="en-US"/>
              <a:t>Prevent the unnecessary questioning</a:t>
            </a:r>
          </a:p>
          <a:p>
            <a:r>
              <a:rPr lang="en-US"/>
              <a:t>The court being closed to the public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Officials to be trained in needs of Victims</a:t>
            </a:r>
          </a:p>
          <a:p>
            <a:endParaRPr lang="en-US" sz="2000"/>
          </a:p>
          <a:p>
            <a:r>
              <a:rPr lang="en-US"/>
              <a:t>Judges, prosecutors and lawyers to be offered training in victim awareness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Victim support organisations and other services to victims provided with training</a:t>
            </a:r>
          </a:p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Proportion of victims wanting support </a:t>
            </a:r>
            <a:br>
              <a:rPr lang="en-GB" sz="2800"/>
            </a:br>
            <a:r>
              <a:rPr lang="en-GB" sz="2800"/>
              <a:t>who received it</a:t>
            </a:r>
            <a:r>
              <a:rPr lang="en-GB" sz="2400" u="sng"/>
              <a:t> </a:t>
            </a:r>
            <a:br>
              <a:rPr lang="en-GB" sz="2400" u="sng"/>
            </a:br>
            <a:r>
              <a:rPr lang="en-GB" sz="1800"/>
              <a:t>(EU/ICS/ICVS 2005)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idx="1"/>
          </p:nvPr>
        </p:nvGraphicFramePr>
        <p:xfrm>
          <a:off x="1625600" y="1981200"/>
          <a:ext cx="5891213" cy="4114800"/>
        </p:xfrm>
        <a:graphic>
          <a:graphicData uri="http://schemas.openxmlformats.org/presentationml/2006/ole">
            <p:oleObj spid="_x0000_s44035" name="Chart" r:id="rId3" imgW="7025748" imgH="490735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Thank you!!!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Questions ???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Victim Support Europe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529013"/>
          </a:xfrm>
        </p:spPr>
        <p:txBody>
          <a:bodyPr/>
          <a:lstStyle/>
          <a:p>
            <a:r>
              <a:rPr lang="en-US" sz="3600"/>
              <a:t>Continued European legislation</a:t>
            </a:r>
          </a:p>
          <a:p>
            <a:r>
              <a:rPr lang="en-US" sz="3600"/>
              <a:t>Focus on the development of support services</a:t>
            </a:r>
          </a:p>
          <a:p>
            <a:r>
              <a:rPr lang="en-US" sz="3600"/>
              <a:t>Monitoring and reporting</a:t>
            </a:r>
          </a:p>
          <a:p>
            <a:r>
              <a:rPr lang="en-US" sz="3600"/>
              <a:t>Impact assessment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Victim Support Europe</a:t>
            </a:r>
            <a:br>
              <a:rPr lang="en-GB" sz="4000"/>
            </a:br>
            <a:r>
              <a:rPr lang="en-GB" sz="4000"/>
              <a:t>Services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7270750" cy="3313113"/>
          </a:xfrm>
        </p:spPr>
        <p:txBody>
          <a:bodyPr/>
          <a:lstStyle/>
          <a:p>
            <a:r>
              <a:rPr lang="en-GB" sz="4000"/>
              <a:t>Free</a:t>
            </a:r>
          </a:p>
          <a:p>
            <a:r>
              <a:rPr lang="en-GB" sz="4000"/>
              <a:t>Confidential</a:t>
            </a:r>
          </a:p>
          <a:p>
            <a:r>
              <a:rPr lang="en-GB" sz="4000"/>
              <a:t>Training for all</a:t>
            </a:r>
          </a:p>
          <a:p>
            <a:r>
              <a:rPr lang="en-GB" sz="4000"/>
              <a:t>Independent</a:t>
            </a:r>
          </a:p>
          <a:p>
            <a:endParaRPr lang="en-US" sz="4000"/>
          </a:p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276350"/>
          </a:xfrm>
        </p:spPr>
        <p:txBody>
          <a:bodyPr/>
          <a:lstStyle/>
          <a:p>
            <a:r>
              <a:rPr lang="en-GB" sz="4000"/>
              <a:t>Background to </a:t>
            </a:r>
            <a:br>
              <a:rPr lang="en-GB" sz="4000"/>
            </a:br>
            <a:r>
              <a:rPr lang="en-GB" sz="4000"/>
              <a:t>Directive</a:t>
            </a:r>
            <a:endParaRPr lang="en-US" sz="40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205038"/>
            <a:ext cx="7199312" cy="3816350"/>
          </a:xfrm>
        </p:spPr>
        <p:txBody>
          <a:bodyPr/>
          <a:lstStyle/>
          <a:p>
            <a:r>
              <a:rPr lang="en-GB"/>
              <a:t>Lisbon Treaty</a:t>
            </a:r>
          </a:p>
          <a:p>
            <a:r>
              <a:rPr lang="en-GB"/>
              <a:t>Stockholm Programme</a:t>
            </a:r>
          </a:p>
          <a:p>
            <a:r>
              <a:rPr lang="en-GB"/>
              <a:t>EC Victims’ Package</a:t>
            </a:r>
          </a:p>
          <a:p>
            <a:r>
              <a:rPr lang="en-GB"/>
              <a:t>Reports from</a:t>
            </a:r>
          </a:p>
          <a:p>
            <a:pPr>
              <a:buFontTx/>
              <a:buNone/>
            </a:pPr>
            <a:r>
              <a:rPr lang="en-GB"/>
              <a:t>	-	LIBE, FEMM, EESC, CFR</a:t>
            </a:r>
          </a:p>
          <a:p>
            <a:r>
              <a:rPr lang="en-GB"/>
              <a:t>Adopted by Parliament 4 October 2012</a:t>
            </a:r>
          </a:p>
          <a:p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Directive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Applies to all victims of crime</a:t>
            </a:r>
          </a:p>
          <a:p>
            <a:r>
              <a:rPr lang="en-US"/>
              <a:t>Regardless of whether it is  reported</a:t>
            </a:r>
          </a:p>
          <a:p>
            <a:r>
              <a:rPr lang="en-US"/>
              <a:t>Covers family members</a:t>
            </a:r>
          </a:p>
          <a:p>
            <a:r>
              <a:rPr lang="en-US"/>
              <a:t>Provides rights to</a:t>
            </a:r>
          </a:p>
          <a:p>
            <a:pPr lvl="4"/>
            <a:r>
              <a:rPr lang="en-US" sz="2800"/>
              <a:t>Protection</a:t>
            </a:r>
          </a:p>
          <a:p>
            <a:pPr lvl="4"/>
            <a:r>
              <a:rPr lang="en-US" sz="2800"/>
              <a:t>Support</a:t>
            </a:r>
          </a:p>
          <a:p>
            <a:pPr lvl="4"/>
            <a:r>
              <a:rPr lang="en-US" sz="2800"/>
              <a:t>Participation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Key Rights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3746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Information from the very beginning</a:t>
            </a:r>
          </a:p>
          <a:p>
            <a:pPr>
              <a:lnSpc>
                <a:spcPct val="90000"/>
              </a:lnSpc>
            </a:pPr>
            <a:r>
              <a:rPr lang="en-US"/>
              <a:t>Formal Acknowledgement of the offence</a:t>
            </a:r>
          </a:p>
          <a:p>
            <a:pPr>
              <a:lnSpc>
                <a:spcPct val="90000"/>
              </a:lnSpc>
            </a:pPr>
            <a:r>
              <a:rPr lang="en-US"/>
              <a:t>Case Specific Information </a:t>
            </a:r>
          </a:p>
          <a:p>
            <a:pPr>
              <a:lnSpc>
                <a:spcPct val="90000"/>
              </a:lnSpc>
            </a:pPr>
            <a:r>
              <a:rPr lang="en-US"/>
              <a:t>Support to Understand and be Understood</a:t>
            </a:r>
          </a:p>
          <a:p>
            <a:pPr>
              <a:lnSpc>
                <a:spcPct val="90000"/>
              </a:lnSpc>
            </a:pPr>
            <a:r>
              <a:rPr lang="en-US"/>
              <a:t>Interpretation and Translation</a:t>
            </a:r>
          </a:p>
          <a:p>
            <a:pPr>
              <a:lnSpc>
                <a:spcPct val="90000"/>
              </a:lnSpc>
            </a:pPr>
            <a:r>
              <a:rPr lang="en-US"/>
              <a:t>Victim Support Services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criminal proceedings </a:t>
            </a:r>
            <a:br>
              <a:rPr lang="en-US"/>
            </a:br>
            <a:r>
              <a:rPr lang="en-US"/>
              <a:t>the right to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772400" cy="3890962"/>
          </a:xfrm>
        </p:spPr>
        <p:txBody>
          <a:bodyPr/>
          <a:lstStyle/>
          <a:p>
            <a:r>
              <a:rPr lang="en-US" sz="3000"/>
              <a:t>Be Heard and Give Evidence</a:t>
            </a:r>
          </a:p>
          <a:p>
            <a:r>
              <a:rPr lang="en-US" sz="3000"/>
              <a:t>In the Decision not to Prosecute</a:t>
            </a:r>
          </a:p>
          <a:p>
            <a:r>
              <a:rPr lang="en-US" sz="3000"/>
              <a:t>Legal Aid when a party to proceedings</a:t>
            </a:r>
          </a:p>
          <a:p>
            <a:r>
              <a:rPr lang="en-US" sz="3000"/>
              <a:t>Reimbursement of expenses</a:t>
            </a:r>
          </a:p>
          <a:p>
            <a:r>
              <a:rPr lang="en-US" sz="3000"/>
              <a:t>The Return of Property</a:t>
            </a:r>
          </a:p>
          <a:p>
            <a:r>
              <a:rPr lang="en-US" sz="3000"/>
              <a:t>A Decision on Compensation from Offender</a:t>
            </a:r>
          </a:p>
          <a:p>
            <a:endParaRPr lang="en-US" sz="280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08063"/>
          </a:xfrm>
        </p:spPr>
        <p:txBody>
          <a:bodyPr/>
          <a:lstStyle/>
          <a:p>
            <a:r>
              <a:rPr lang="en-US"/>
              <a:t>Cross Border Victims Rights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Have a statement taken</a:t>
            </a:r>
          </a:p>
          <a:p>
            <a:pPr>
              <a:lnSpc>
                <a:spcPct val="90000"/>
              </a:lnSpc>
            </a:pPr>
            <a:r>
              <a:rPr lang="en-US" sz="2800"/>
              <a:t>Make the complaint in their own state</a:t>
            </a:r>
          </a:p>
          <a:p>
            <a:pPr>
              <a:lnSpc>
                <a:spcPct val="90000"/>
              </a:lnSpc>
            </a:pPr>
            <a:r>
              <a:rPr lang="en-US" sz="2800"/>
              <a:t>Have their complaint passed to the state where the crime was committed </a:t>
            </a:r>
          </a:p>
          <a:p>
            <a:pPr>
              <a:lnSpc>
                <a:spcPct val="90000"/>
              </a:lnSpc>
            </a:pPr>
            <a:r>
              <a:rPr lang="en-US" sz="2800"/>
              <a:t>Make use of video conferencing from abroad in order to be heard</a:t>
            </a:r>
          </a:p>
          <a:p>
            <a:pPr>
              <a:lnSpc>
                <a:spcPct val="90000"/>
              </a:lnSpc>
            </a:pPr>
            <a:r>
              <a:rPr lang="en-US" sz="2800"/>
              <a:t>Make the complaint in a language the victim understands</a:t>
            </a:r>
          </a:p>
          <a:p>
            <a:pPr>
              <a:lnSpc>
                <a:spcPct val="90000"/>
              </a:lnSpc>
            </a:pPr>
            <a:r>
              <a:rPr lang="en-US" sz="2800"/>
              <a:t>Support given in country of residents – referrals vital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Rights to Protection</a:t>
            </a:r>
            <a:br>
              <a:rPr lang="en-US"/>
            </a:b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Apply to Victims and family members</a:t>
            </a:r>
          </a:p>
          <a:p>
            <a:r>
              <a:rPr lang="en-US"/>
              <a:t>Includes from retaliation and intimidation</a:t>
            </a:r>
          </a:p>
          <a:p>
            <a:r>
              <a:rPr lang="en-US"/>
              <a:t>Extends to protection in questioning and testifying </a:t>
            </a:r>
          </a:p>
          <a:p>
            <a:r>
              <a:rPr lang="en-US"/>
              <a:t>From offenders and in premises such as courts</a:t>
            </a:r>
          </a:p>
          <a:p>
            <a:r>
              <a:rPr lang="en-US"/>
              <a:t>Legal representation during interviews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264275"/>
            <a:ext cx="35639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363</Words>
  <Application>Microsoft Office PowerPoint</Application>
  <PresentationFormat>Diavetítés a képernyőre (4:3 oldalarány)</PresentationFormat>
  <Paragraphs>93</Paragraphs>
  <Slides>15</Slides>
  <Notes>6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Times</vt:lpstr>
      <vt:lpstr>Blank Presentation</vt:lpstr>
      <vt:lpstr>Microsoft Office Excel Chart</vt:lpstr>
      <vt:lpstr>New Rights in 2015 for  Victims of Crime in Europe!  “Together for the Victims” </vt:lpstr>
      <vt:lpstr>Victim Support Europe</vt:lpstr>
      <vt:lpstr>Victim Support Europe Services</vt:lpstr>
      <vt:lpstr>Background to  Directive</vt:lpstr>
      <vt:lpstr>The Directive</vt:lpstr>
      <vt:lpstr>The Key Rights</vt:lpstr>
      <vt:lpstr>In criminal proceedings  the right to </vt:lpstr>
      <vt:lpstr>Cross Border Victims Rights</vt:lpstr>
      <vt:lpstr>Rights to Protection </vt:lpstr>
      <vt:lpstr>Rights to Privacy</vt:lpstr>
      <vt:lpstr>Vulnerable Victims Measures</vt:lpstr>
      <vt:lpstr>Special Measures </vt:lpstr>
      <vt:lpstr>Training</vt:lpstr>
      <vt:lpstr>Proportion of victims wanting support  who received it  (EU/ICS/ICVS 2005)</vt:lpstr>
      <vt:lpstr>Thank you!!!</vt:lpstr>
    </vt:vector>
  </TitlesOfParts>
  <Company>VSS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Rights for Victims of Crime in Europe!</dc:title>
  <dc:creator>David McKenna</dc:creator>
  <cp:lastModifiedBy>Fehérgyűrű2</cp:lastModifiedBy>
  <cp:revision>29</cp:revision>
  <dcterms:created xsi:type="dcterms:W3CDTF">2012-02-16T09:37:18Z</dcterms:created>
  <dcterms:modified xsi:type="dcterms:W3CDTF">2012-10-18T13:54:28Z</dcterms:modified>
</cp:coreProperties>
</file>