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6"/>
  </p:notesMasterIdLst>
  <p:sldIdLst>
    <p:sldId id="256" r:id="rId2"/>
    <p:sldId id="260" r:id="rId3"/>
    <p:sldId id="262" r:id="rId4"/>
    <p:sldId id="263" r:id="rId5"/>
    <p:sldId id="264" r:id="rId6"/>
    <p:sldId id="265" r:id="rId7"/>
    <p:sldId id="266" r:id="rId8"/>
    <p:sldId id="267" r:id="rId9"/>
    <p:sldId id="272" r:id="rId10"/>
    <p:sldId id="268" r:id="rId11"/>
    <p:sldId id="269" r:id="rId12"/>
    <p:sldId id="270" r:id="rId13"/>
    <p:sldId id="273" r:id="rId14"/>
    <p:sldId id="271" r:id="rId15"/>
  </p:sldIdLst>
  <p:sldSz cx="9144000" cy="6858000" type="screen4x3"/>
  <p:notesSz cx="6858000" cy="9144000"/>
  <p:defaultTextStyle>
    <a:defPPr>
      <a:defRPr lang="en-GB"/>
    </a:defPPr>
    <a:lvl1pPr algn="ctr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1pPr>
    <a:lvl2pPr marL="742950" indent="-285750" algn="ctr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2pPr>
    <a:lvl3pPr marL="1143000" indent="-228600" algn="ctr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3pPr>
    <a:lvl4pPr marL="1600200" indent="-228600" algn="ctr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4pPr>
    <a:lvl5pPr marL="2057400" indent="-228600" algn="ctr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936" autoAdjust="0"/>
    <p:restoredTop sz="85895" autoAdjust="0"/>
  </p:normalViewPr>
  <p:slideViewPr>
    <p:cSldViewPr>
      <p:cViewPr varScale="1">
        <p:scale>
          <a:sx n="62" d="100"/>
          <a:sy n="62" d="100"/>
        </p:scale>
        <p:origin x="-1374" y="-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695325"/>
            <a:ext cx="0" cy="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hu-HU" noProof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741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hu-H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662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hu-H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765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hu-H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86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hu-H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969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hu-H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072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hu-H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843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hu-H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945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hu-H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048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hu-H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150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hu-H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253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hu-H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355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hu-H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457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r>
              <a:rPr lang="hu-HU" smtClean="0"/>
              <a:t>A civil szervezetek jobban megértik a személy, vagyon elleni jogsértések tulajdonságait, elkövetői, sértetti oldal megismerése a bűncselekmények jövőbeni megelőzése érdekében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56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hu-H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5E975D-80CB-4F98-828C-07EA3A1FA09D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315511-3DC9-49F4-BA9A-2E322330B7ED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128588"/>
            <a:ext cx="2055813" cy="5995987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9800" cy="5995987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DE3528-B2C7-4E44-A50B-43349A574A04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Cím, szöveg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128588"/>
            <a:ext cx="8228013" cy="1433512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1F5633-C227-48B0-A938-C41FC52A15E0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49BF9-5AB9-4C0A-A99B-E09995F994FB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B696FD-4355-4DA1-9DD8-5B61F9D3B6EA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643221-6C8E-4E6B-A671-EC4E8CF83159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C3617C-3E1F-47C8-8149-56DF27151CD5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95CE13-7991-4BCA-AEB5-CB4253B8521E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2A3721-4C5C-47AE-9770-B17C959A4979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2B4E6D-3BD8-4491-BE85-7D21632DB678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u-HU" noProof="0" smtClean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0B5281-7BAB-4C6C-BF4C-D6EFE391E981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8013" cy="1433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Címszöveg formátumának szerkesztése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Vázlatszöveg formátumának szerkesztése</a:t>
            </a:r>
          </a:p>
          <a:p>
            <a:pPr lvl="1"/>
            <a:r>
              <a:rPr lang="en-GB" smtClean="0"/>
              <a:t>Második vázlatszint</a:t>
            </a:r>
          </a:p>
          <a:p>
            <a:pPr lvl="2"/>
            <a:r>
              <a:rPr lang="en-GB" smtClean="0"/>
              <a:t>Harmadik vázlatszint</a:t>
            </a:r>
          </a:p>
          <a:p>
            <a:pPr lvl="3"/>
            <a:r>
              <a:rPr lang="en-GB" smtClean="0"/>
              <a:t>Negyedik vázlatszint</a:t>
            </a:r>
          </a:p>
          <a:p>
            <a:pPr lvl="4"/>
            <a:r>
              <a:rPr lang="en-GB" smtClean="0"/>
              <a:t>Ötödik vázlatszint</a:t>
            </a:r>
          </a:p>
          <a:p>
            <a:pPr lvl="4"/>
            <a:r>
              <a:rPr lang="en-GB" smtClean="0"/>
              <a:t>Hatodik vázlatszint</a:t>
            </a:r>
          </a:p>
          <a:p>
            <a:pPr lvl="4"/>
            <a:r>
              <a:rPr lang="en-GB" smtClean="0"/>
              <a:t>Hetedik vázlatszint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4763"/>
            <a:ext cx="21320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l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3124200" y="6354763"/>
            <a:ext cx="2895600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hu-H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4763"/>
            <a:ext cx="21320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l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ea typeface="+mn-ea"/>
                <a:cs typeface="Arial" charset="0"/>
              </a:defRPr>
            </a:lvl1pPr>
          </a:lstStyle>
          <a:p>
            <a:pPr>
              <a:defRPr/>
            </a:pPr>
            <a:fld id="{345E8D43-CE42-48E3-8F28-0E8F2B56663E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1"/>
          <p:cNvSpPr txBox="1">
            <a:spLocks noChangeArrowheads="1"/>
          </p:cNvSpPr>
          <p:nvPr/>
        </p:nvSpPr>
        <p:spPr bwMode="auto">
          <a:xfrm>
            <a:off x="685800" y="2130425"/>
            <a:ext cx="7772400" cy="1470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hu-HU" sz="4400" b="1">
                <a:solidFill>
                  <a:srgbClr val="376092"/>
                </a:solidFill>
                <a:latin typeface="Calibri" pitchFamily="34" charset="0"/>
              </a:rPr>
              <a:t>Fehér Gyűrű Közhasznú Egyesület</a:t>
            </a:r>
          </a:p>
        </p:txBody>
      </p:sp>
      <p:sp>
        <p:nvSpPr>
          <p:cNvPr id="2051" name="Text Box 2"/>
          <p:cNvSpPr txBox="1"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spcBef>
                <a:spcPts val="8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hu-HU" sz="3200" b="1">
                <a:solidFill>
                  <a:srgbClr val="595959"/>
                </a:solidFill>
                <a:latin typeface="Calibri" pitchFamily="34" charset="0"/>
              </a:rPr>
              <a:t>Az áldozattá válás megelőzése, áldozatsegítés</a:t>
            </a:r>
          </a:p>
          <a:p>
            <a:pPr>
              <a:spcBef>
                <a:spcPts val="8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hu-HU" sz="3200">
                <a:solidFill>
                  <a:srgbClr val="595959"/>
                </a:solidFill>
                <a:latin typeface="Calibri" pitchFamily="34" charset="0"/>
              </a:rPr>
              <a:t>TÁMOP-5.6.1.C-11/1-2011-0001</a:t>
            </a:r>
          </a:p>
        </p:txBody>
      </p:sp>
      <p:graphicFrame>
        <p:nvGraphicFramePr>
          <p:cNvPr id="3075" name="Group 3"/>
          <p:cNvGraphicFramePr>
            <a:graphicFrameLocks noGrp="1"/>
          </p:cNvGraphicFramePr>
          <p:nvPr/>
        </p:nvGraphicFramePr>
        <p:xfrm>
          <a:off x="3109913" y="3336925"/>
          <a:ext cx="2925762" cy="182563"/>
        </p:xfrm>
        <a:graphic>
          <a:graphicData uri="http://schemas.openxmlformats.org/drawingml/2006/table">
            <a:tbl>
              <a:tblPr/>
              <a:tblGrid>
                <a:gridCol w="2925762"/>
              </a:tblGrid>
              <a:tr h="18256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hu-H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8EB4E3"/>
                        </a:solidFill>
                        <a:effectLst/>
                        <a:latin typeface="Times New Roman" pitchFamily="16" charset="0"/>
                        <a:cs typeface="Times New Roman" pitchFamily="16" charset="0"/>
                      </a:endParaRPr>
                    </a:p>
                  </a:txBody>
                  <a:tcPr marL="68760" marR="68760" marT="756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05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425" y="549275"/>
            <a:ext cx="2533650" cy="752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2055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188913"/>
            <a:ext cx="2017712" cy="2062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1"/>
          <p:cNvSpPr txBox="1">
            <a:spLocks noChangeArrowheads="1"/>
          </p:cNvSpPr>
          <p:nvPr/>
        </p:nvSpPr>
        <p:spPr bwMode="auto">
          <a:xfrm>
            <a:off x="684213" y="2492375"/>
            <a:ext cx="7773987" cy="1108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hu-HU" sz="3200" b="1">
              <a:solidFill>
                <a:srgbClr val="376092"/>
              </a:solidFill>
              <a:latin typeface="Calibri" pitchFamily="34" charset="0"/>
            </a:endParaRPr>
          </a:p>
        </p:txBody>
      </p:sp>
      <p:sp>
        <p:nvSpPr>
          <p:cNvPr id="11267" name="Text Box 2"/>
          <p:cNvSpPr txBox="1">
            <a:spLocks noChangeArrowheads="1"/>
          </p:cNvSpPr>
          <p:nvPr/>
        </p:nvSpPr>
        <p:spPr bwMode="auto">
          <a:xfrm>
            <a:off x="395288" y="1773238"/>
            <a:ext cx="7377112" cy="3865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spcBef>
                <a:spcPts val="8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hu-HU" sz="2400">
              <a:solidFill>
                <a:srgbClr val="595959"/>
              </a:solidFill>
              <a:latin typeface="Calibri" pitchFamily="34" charset="0"/>
            </a:endParaRPr>
          </a:p>
        </p:txBody>
      </p:sp>
      <p:graphicFrame>
        <p:nvGraphicFramePr>
          <p:cNvPr id="3075" name="Group 3"/>
          <p:cNvGraphicFramePr>
            <a:graphicFrameLocks noGrp="1"/>
          </p:cNvGraphicFramePr>
          <p:nvPr/>
        </p:nvGraphicFramePr>
        <p:xfrm>
          <a:off x="3109913" y="3336925"/>
          <a:ext cx="2925762" cy="182563"/>
        </p:xfrm>
        <a:graphic>
          <a:graphicData uri="http://schemas.openxmlformats.org/drawingml/2006/table">
            <a:tbl>
              <a:tblPr/>
              <a:tblGrid>
                <a:gridCol w="2925762"/>
              </a:tblGrid>
              <a:tr h="18256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hu-H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8EB4E3"/>
                        </a:solidFill>
                        <a:effectLst/>
                        <a:latin typeface="Times New Roman" pitchFamily="16" charset="0"/>
                        <a:cs typeface="Times New Roman" pitchFamily="16" charset="0"/>
                      </a:endParaRPr>
                    </a:p>
                  </a:txBody>
                  <a:tcPr marL="68760" marR="68760" marT="756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1270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425" y="549275"/>
            <a:ext cx="2533650" cy="752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1271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188913"/>
            <a:ext cx="2017712" cy="2062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1272" name="Rectangle 8"/>
          <p:cNvSpPr>
            <a:spLocks noGrp="1" noChangeArrowheads="1"/>
          </p:cNvSpPr>
          <p:nvPr>
            <p:ph type="title"/>
          </p:nvPr>
        </p:nvSpPr>
        <p:spPr>
          <a:xfrm>
            <a:off x="323850" y="2060575"/>
            <a:ext cx="8443913" cy="792163"/>
          </a:xfrm>
        </p:spPr>
        <p:txBody>
          <a:bodyPr/>
          <a:lstStyle/>
          <a:p>
            <a:r>
              <a:rPr lang="hu-HU" sz="2400" smtClean="0">
                <a:solidFill>
                  <a:schemeClr val="accent2"/>
                </a:solidFill>
                <a:latin typeface="Arial" charset="0"/>
              </a:rPr>
              <a:t>Közös pályázatban rejlő lehetőségek I.   </a:t>
            </a:r>
            <a:r>
              <a:rPr lang="hu-HU" sz="2800" smtClean="0">
                <a:latin typeface="Arial" charset="0"/>
              </a:rPr>
              <a:t> </a:t>
            </a:r>
          </a:p>
        </p:txBody>
      </p:sp>
      <p:sp>
        <p:nvSpPr>
          <p:cNvPr id="11273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95288" y="2205038"/>
            <a:ext cx="8289925" cy="3919537"/>
          </a:xfrm>
        </p:spPr>
        <p:txBody>
          <a:bodyPr/>
          <a:lstStyle/>
          <a:p>
            <a:endParaRPr lang="hu-HU" smtClean="0">
              <a:latin typeface="Arial" charset="0"/>
            </a:endParaRPr>
          </a:p>
          <a:p>
            <a:endParaRPr lang="hu-HU" smtClean="0">
              <a:latin typeface="Arial" charset="0"/>
            </a:endParaRPr>
          </a:p>
          <a:p>
            <a:endParaRPr lang="hu-HU" smtClean="0">
              <a:latin typeface="Arial" charset="0"/>
            </a:endParaRP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468313" y="2636838"/>
            <a:ext cx="83518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/>
            <a:endParaRPr lang="hu-HU"/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1095375" y="2944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/>
            <a:endParaRPr lang="hu-HU"/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1711325" y="36655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/>
            <a:endParaRPr lang="hu-HU"/>
          </a:p>
        </p:txBody>
      </p:sp>
      <p:sp>
        <p:nvSpPr>
          <p:cNvPr id="11277" name="Rectangle 13"/>
          <p:cNvSpPr>
            <a:spLocks noChangeArrowheads="1"/>
          </p:cNvSpPr>
          <p:nvPr/>
        </p:nvSpPr>
        <p:spPr bwMode="auto">
          <a:xfrm>
            <a:off x="250825" y="2924175"/>
            <a:ext cx="8642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hu-HU">
                <a:solidFill>
                  <a:schemeClr val="tx2"/>
                </a:solidFill>
              </a:rPr>
              <a:t>Állami és civil szervezetek együttműködésének elmélyítése;</a:t>
            </a:r>
          </a:p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hu-HU">
                <a:solidFill>
                  <a:schemeClr val="tx2"/>
                </a:solidFill>
              </a:rPr>
              <a:t>Szakemberek felkészültségének magas színvonalra emelése;</a:t>
            </a:r>
          </a:p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hu-HU">
                <a:solidFill>
                  <a:schemeClr val="tx2"/>
                </a:solidFill>
              </a:rPr>
              <a:t>Áldozatsegítő tevékenység hatékonyságának javítása;</a:t>
            </a:r>
          </a:p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hu-HU">
                <a:solidFill>
                  <a:schemeClr val="tx2"/>
                </a:solidFill>
              </a:rPr>
              <a:t>Szakemberek érzékenyítése, empátia növelése;</a:t>
            </a:r>
          </a:p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hu-HU">
                <a:solidFill>
                  <a:schemeClr val="tx2"/>
                </a:solidFill>
              </a:rPr>
              <a:t>Tréningek (felkészítő-érzékenyítő-kommunikációs-stressz-kezelő);</a:t>
            </a:r>
          </a:p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hu-HU">
                <a:solidFill>
                  <a:schemeClr val="tx2"/>
                </a:solidFill>
              </a:rPr>
              <a:t>Nemzetközi tapasztalok megosztása, mindennapi tevékenységbe építése;</a:t>
            </a:r>
          </a:p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hu-HU">
                <a:solidFill>
                  <a:schemeClr val="tx2"/>
                </a:solidFill>
              </a:rPr>
              <a:t>Kiadványok (legjobb gyakorlatok), módszertani útmutatók, tájékoztató anyagok, megelőzési kisfilmek készítése, E learning tananyag készítése;</a:t>
            </a:r>
          </a:p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hu-HU">
                <a:solidFill>
                  <a:schemeClr val="tx2"/>
                </a:solidFill>
              </a:rPr>
              <a:t>Megelőzést, tájékoztatást, népszerűsítést célzó reklámtárgyak beszerzése;</a:t>
            </a:r>
          </a:p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hu-HU">
                <a:solidFill>
                  <a:schemeClr val="tx2"/>
                </a:solidFill>
              </a:rPr>
              <a:t>Nyilvánosság biztosítása, sajtó megjelenés, cikkek, riportok, media;</a:t>
            </a:r>
          </a:p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endParaRPr lang="hu-HU">
              <a:solidFill>
                <a:schemeClr val="tx2"/>
              </a:solidFill>
            </a:endParaRPr>
          </a:p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endParaRPr lang="hu-HU">
              <a:solidFill>
                <a:schemeClr val="tx2"/>
              </a:solidFill>
            </a:endParaRPr>
          </a:p>
          <a:p>
            <a:pPr algn="l" defTabSz="914400"/>
            <a:endParaRPr lang="hu-HU">
              <a:solidFill>
                <a:schemeClr val="tx2"/>
              </a:solidFill>
            </a:endParaRPr>
          </a:p>
          <a:p>
            <a:pPr defTabSz="914400"/>
            <a:endParaRPr lang="hu-HU" sz="2400">
              <a:solidFill>
                <a:schemeClr val="accent2"/>
              </a:solidFill>
            </a:endParaRPr>
          </a:p>
          <a:p>
            <a:pPr algn="l" defTabSz="914400">
              <a:buFont typeface="Times New Roman" pitchFamily="16" charset="0"/>
              <a:buChar char="•"/>
            </a:pPr>
            <a:endParaRPr lang="hu-H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1"/>
          <p:cNvSpPr txBox="1">
            <a:spLocks noChangeArrowheads="1"/>
          </p:cNvSpPr>
          <p:nvPr/>
        </p:nvSpPr>
        <p:spPr bwMode="auto">
          <a:xfrm>
            <a:off x="684213" y="2492375"/>
            <a:ext cx="7773987" cy="1108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hu-HU" sz="3200" b="1">
              <a:solidFill>
                <a:srgbClr val="376092"/>
              </a:solidFill>
              <a:latin typeface="Calibri" pitchFamily="34" charset="0"/>
            </a:endParaRPr>
          </a:p>
        </p:txBody>
      </p:sp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395288" y="1773238"/>
            <a:ext cx="7377112" cy="3865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spcBef>
                <a:spcPts val="8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hu-HU" sz="2400">
              <a:solidFill>
                <a:srgbClr val="595959"/>
              </a:solidFill>
              <a:latin typeface="Calibri" pitchFamily="34" charset="0"/>
            </a:endParaRPr>
          </a:p>
        </p:txBody>
      </p:sp>
      <p:graphicFrame>
        <p:nvGraphicFramePr>
          <p:cNvPr id="3075" name="Group 3"/>
          <p:cNvGraphicFramePr>
            <a:graphicFrameLocks noGrp="1"/>
          </p:cNvGraphicFramePr>
          <p:nvPr/>
        </p:nvGraphicFramePr>
        <p:xfrm>
          <a:off x="3109913" y="3336925"/>
          <a:ext cx="2925762" cy="182563"/>
        </p:xfrm>
        <a:graphic>
          <a:graphicData uri="http://schemas.openxmlformats.org/drawingml/2006/table">
            <a:tbl>
              <a:tblPr/>
              <a:tblGrid>
                <a:gridCol w="2925762"/>
              </a:tblGrid>
              <a:tr h="18256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hu-H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8EB4E3"/>
                        </a:solidFill>
                        <a:effectLst/>
                        <a:latin typeface="Times New Roman" pitchFamily="16" charset="0"/>
                        <a:cs typeface="Times New Roman" pitchFamily="16" charset="0"/>
                      </a:endParaRPr>
                    </a:p>
                  </a:txBody>
                  <a:tcPr marL="68760" marR="68760" marT="756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229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425" y="549275"/>
            <a:ext cx="2533650" cy="752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2295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188913"/>
            <a:ext cx="2017712" cy="2062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2296" name="Rectangle 8"/>
          <p:cNvSpPr>
            <a:spLocks noGrp="1" noChangeArrowheads="1"/>
          </p:cNvSpPr>
          <p:nvPr>
            <p:ph type="title"/>
          </p:nvPr>
        </p:nvSpPr>
        <p:spPr>
          <a:xfrm>
            <a:off x="323850" y="2060575"/>
            <a:ext cx="8443913" cy="792163"/>
          </a:xfrm>
        </p:spPr>
        <p:txBody>
          <a:bodyPr/>
          <a:lstStyle/>
          <a:p>
            <a:r>
              <a:rPr lang="hu-HU" sz="2400" smtClean="0">
                <a:solidFill>
                  <a:schemeClr val="accent2"/>
                </a:solidFill>
                <a:latin typeface="Arial" charset="0"/>
              </a:rPr>
              <a:t>Közös pályázatban rejlő lehetőségek  II. </a:t>
            </a:r>
            <a:r>
              <a:rPr lang="hu-HU" sz="2800" smtClean="0">
                <a:latin typeface="Arial" charset="0"/>
              </a:rPr>
              <a:t> </a:t>
            </a:r>
          </a:p>
        </p:txBody>
      </p:sp>
      <p:sp>
        <p:nvSpPr>
          <p:cNvPr id="12297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95288" y="2205038"/>
            <a:ext cx="8289925" cy="3919537"/>
          </a:xfrm>
        </p:spPr>
        <p:txBody>
          <a:bodyPr/>
          <a:lstStyle/>
          <a:p>
            <a:endParaRPr lang="hu-HU" smtClean="0">
              <a:latin typeface="Arial" charset="0"/>
            </a:endParaRPr>
          </a:p>
          <a:p>
            <a:endParaRPr lang="hu-HU" smtClean="0">
              <a:latin typeface="Arial" charset="0"/>
            </a:endParaRPr>
          </a:p>
          <a:p>
            <a:endParaRPr lang="hu-HU" smtClean="0">
              <a:latin typeface="Arial" charset="0"/>
            </a:endParaRP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468313" y="2636838"/>
            <a:ext cx="83518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/>
            <a:endParaRPr lang="hu-HU"/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1095375" y="2944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/>
            <a:endParaRPr lang="hu-HU"/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1711325" y="36655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/>
            <a:endParaRPr lang="hu-HU"/>
          </a:p>
        </p:txBody>
      </p:sp>
      <p:sp>
        <p:nvSpPr>
          <p:cNvPr id="12301" name="Rectangle 13"/>
          <p:cNvSpPr>
            <a:spLocks noChangeArrowheads="1"/>
          </p:cNvSpPr>
          <p:nvPr/>
        </p:nvSpPr>
        <p:spPr bwMode="auto">
          <a:xfrm>
            <a:off x="250825" y="2924175"/>
            <a:ext cx="8642350" cy="534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hu-HU">
                <a:solidFill>
                  <a:schemeClr val="tx2"/>
                </a:solidFill>
              </a:rPr>
              <a:t>Áldozattá válás megelőzését célzó jelzőrendszer kiépítése;</a:t>
            </a:r>
          </a:p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hu-HU">
                <a:solidFill>
                  <a:schemeClr val="tx2"/>
                </a:solidFill>
              </a:rPr>
              <a:t>Állampolgárok önvédelmi képességének, bűnözéssel szembeni védettségének, szubjektív biztonságérzetének fokozása;</a:t>
            </a:r>
          </a:p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hu-HU">
                <a:solidFill>
                  <a:schemeClr val="tx2"/>
                </a:solidFill>
              </a:rPr>
              <a:t>Bűnmegelőzés társadalmasítása (megelőzési programokba egyre többen kapcsolódnak be, megelőzés eszközeiről-módszereiről egyre többen szereznek tudomást, látencia csökken)</a:t>
            </a:r>
          </a:p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hu-HU">
                <a:solidFill>
                  <a:schemeClr val="tx2"/>
                </a:solidFill>
              </a:rPr>
              <a:t>Kutatás, hatékonyság vizsgálat;</a:t>
            </a:r>
          </a:p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hu-HU">
                <a:solidFill>
                  <a:schemeClr val="tx2"/>
                </a:solidFill>
              </a:rPr>
              <a:t>Bűnmegelőzési Információs Pontok,  web oldal létrehozása, közösségi portálokon való megjelenés;</a:t>
            </a:r>
          </a:p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hu-HU">
                <a:solidFill>
                  <a:schemeClr val="tx2"/>
                </a:solidFill>
              </a:rPr>
              <a:t>Jó gyakorlatok elterjesztése;</a:t>
            </a:r>
          </a:p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hu-HU">
                <a:solidFill>
                  <a:schemeClr val="tx2"/>
                </a:solidFill>
              </a:rPr>
              <a:t>Olyan modell kidolgozása, amelyben az állami és civil szervezetek nyújtotta szolgáltatások egymásra épülnek, egymást kiegészítik</a:t>
            </a:r>
          </a:p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endParaRPr lang="hu-HU">
              <a:solidFill>
                <a:schemeClr val="tx2"/>
              </a:solidFill>
            </a:endParaRPr>
          </a:p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endParaRPr lang="hu-HU">
              <a:solidFill>
                <a:schemeClr val="tx2"/>
              </a:solidFill>
            </a:endParaRPr>
          </a:p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endParaRPr lang="hu-HU">
              <a:solidFill>
                <a:schemeClr val="tx2"/>
              </a:solidFill>
            </a:endParaRPr>
          </a:p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endParaRPr lang="hu-HU">
              <a:solidFill>
                <a:schemeClr val="tx2"/>
              </a:solidFill>
            </a:endParaRPr>
          </a:p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endParaRPr lang="hu-HU">
              <a:solidFill>
                <a:schemeClr val="tx2"/>
              </a:solidFill>
            </a:endParaRPr>
          </a:p>
          <a:p>
            <a:pPr algn="l" defTabSz="914400"/>
            <a:endParaRPr lang="hu-HU">
              <a:solidFill>
                <a:schemeClr val="tx2"/>
              </a:solidFill>
            </a:endParaRPr>
          </a:p>
          <a:p>
            <a:pPr defTabSz="914400"/>
            <a:endParaRPr lang="hu-HU" sz="2400">
              <a:solidFill>
                <a:schemeClr val="accent2"/>
              </a:solidFill>
            </a:endParaRPr>
          </a:p>
          <a:p>
            <a:pPr algn="l" defTabSz="914400">
              <a:buFont typeface="Times New Roman" pitchFamily="16" charset="0"/>
              <a:buChar char="•"/>
            </a:pPr>
            <a:endParaRPr lang="hu-H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1"/>
          <p:cNvSpPr txBox="1">
            <a:spLocks noChangeArrowheads="1"/>
          </p:cNvSpPr>
          <p:nvPr/>
        </p:nvSpPr>
        <p:spPr bwMode="auto">
          <a:xfrm>
            <a:off x="684213" y="2492375"/>
            <a:ext cx="7773987" cy="1108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hu-HU" sz="3200" b="1">
              <a:solidFill>
                <a:srgbClr val="376092"/>
              </a:solidFill>
              <a:latin typeface="Calibri" pitchFamily="34" charset="0"/>
            </a:endParaRPr>
          </a:p>
        </p:txBody>
      </p:sp>
      <p:sp>
        <p:nvSpPr>
          <p:cNvPr id="13315" name="Text Box 2"/>
          <p:cNvSpPr txBox="1">
            <a:spLocks noChangeArrowheads="1"/>
          </p:cNvSpPr>
          <p:nvPr/>
        </p:nvSpPr>
        <p:spPr bwMode="auto">
          <a:xfrm>
            <a:off x="395288" y="1773238"/>
            <a:ext cx="7377112" cy="3865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spcBef>
                <a:spcPts val="8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hu-HU" sz="2400">
              <a:solidFill>
                <a:srgbClr val="595959"/>
              </a:solidFill>
              <a:latin typeface="Calibri" pitchFamily="34" charset="0"/>
            </a:endParaRPr>
          </a:p>
        </p:txBody>
      </p:sp>
      <p:graphicFrame>
        <p:nvGraphicFramePr>
          <p:cNvPr id="3075" name="Group 3"/>
          <p:cNvGraphicFramePr>
            <a:graphicFrameLocks noGrp="1"/>
          </p:cNvGraphicFramePr>
          <p:nvPr/>
        </p:nvGraphicFramePr>
        <p:xfrm>
          <a:off x="3109913" y="3336925"/>
          <a:ext cx="2925762" cy="182563"/>
        </p:xfrm>
        <a:graphic>
          <a:graphicData uri="http://schemas.openxmlformats.org/drawingml/2006/table">
            <a:tbl>
              <a:tblPr/>
              <a:tblGrid>
                <a:gridCol w="2925762"/>
              </a:tblGrid>
              <a:tr h="18256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hu-H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8EB4E3"/>
                        </a:solidFill>
                        <a:effectLst/>
                        <a:latin typeface="Times New Roman" pitchFamily="16" charset="0"/>
                        <a:cs typeface="Times New Roman" pitchFamily="16" charset="0"/>
                      </a:endParaRPr>
                    </a:p>
                  </a:txBody>
                  <a:tcPr marL="68760" marR="68760" marT="756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331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425" y="549275"/>
            <a:ext cx="2533650" cy="752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3319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188913"/>
            <a:ext cx="2017712" cy="2062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3320" name="Rectangle 8"/>
          <p:cNvSpPr>
            <a:spLocks noGrp="1" noChangeArrowheads="1"/>
          </p:cNvSpPr>
          <p:nvPr>
            <p:ph type="title"/>
          </p:nvPr>
        </p:nvSpPr>
        <p:spPr>
          <a:xfrm>
            <a:off x="323850" y="2060575"/>
            <a:ext cx="8443913" cy="792163"/>
          </a:xfrm>
        </p:spPr>
        <p:txBody>
          <a:bodyPr/>
          <a:lstStyle/>
          <a:p>
            <a:r>
              <a:rPr lang="hu-HU" sz="2400" smtClean="0">
                <a:solidFill>
                  <a:schemeClr val="accent2"/>
                </a:solidFill>
                <a:latin typeface="Arial" charset="0"/>
              </a:rPr>
              <a:t>Rendőrség legfontosabb civil partnerei </a:t>
            </a:r>
            <a:r>
              <a:rPr lang="hu-HU" sz="2800" smtClean="0">
                <a:latin typeface="Arial" charset="0"/>
              </a:rPr>
              <a:t> </a:t>
            </a:r>
          </a:p>
        </p:txBody>
      </p:sp>
      <p:sp>
        <p:nvSpPr>
          <p:cNvPr id="13321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95288" y="2205038"/>
            <a:ext cx="8289925" cy="3919537"/>
          </a:xfrm>
        </p:spPr>
        <p:txBody>
          <a:bodyPr/>
          <a:lstStyle/>
          <a:p>
            <a:endParaRPr lang="hu-HU" smtClean="0">
              <a:latin typeface="Arial" charset="0"/>
            </a:endParaRPr>
          </a:p>
          <a:p>
            <a:endParaRPr lang="hu-HU" smtClean="0">
              <a:latin typeface="Arial" charset="0"/>
            </a:endParaRPr>
          </a:p>
          <a:p>
            <a:endParaRPr lang="hu-HU" smtClean="0">
              <a:latin typeface="Arial" charset="0"/>
            </a:endParaRPr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468313" y="2636838"/>
            <a:ext cx="83518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/>
            <a:endParaRPr lang="hu-HU"/>
          </a:p>
        </p:txBody>
      </p:sp>
      <p:sp>
        <p:nvSpPr>
          <p:cNvPr id="13323" name="Text Box 11"/>
          <p:cNvSpPr txBox="1">
            <a:spLocks noChangeArrowheads="1"/>
          </p:cNvSpPr>
          <p:nvPr/>
        </p:nvSpPr>
        <p:spPr bwMode="auto">
          <a:xfrm>
            <a:off x="1095375" y="2944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/>
            <a:endParaRPr lang="hu-HU"/>
          </a:p>
        </p:txBody>
      </p:sp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1711325" y="36655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/>
            <a:endParaRPr lang="hu-HU"/>
          </a:p>
        </p:txBody>
      </p:sp>
      <p:sp>
        <p:nvSpPr>
          <p:cNvPr id="13325" name="Rectangle 13"/>
          <p:cNvSpPr>
            <a:spLocks noChangeArrowheads="1"/>
          </p:cNvSpPr>
          <p:nvPr/>
        </p:nvSpPr>
        <p:spPr bwMode="auto">
          <a:xfrm>
            <a:off x="250825" y="2924175"/>
            <a:ext cx="8642350" cy="561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hu-HU">
                <a:solidFill>
                  <a:schemeClr val="tx2"/>
                </a:solidFill>
              </a:rPr>
              <a:t>Fehérgyűrű Közhasznú Egyesület;</a:t>
            </a:r>
          </a:p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hu-HU">
                <a:solidFill>
                  <a:schemeClr val="tx2"/>
                </a:solidFill>
              </a:rPr>
              <a:t>Eszter Közhasznú Alapítvány;</a:t>
            </a:r>
          </a:p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hu-HU">
                <a:solidFill>
                  <a:schemeClr val="tx2"/>
                </a:solidFill>
              </a:rPr>
              <a:t>Magyarországi Női Alapítvány (MONA);</a:t>
            </a:r>
          </a:p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hu-HU">
                <a:solidFill>
                  <a:schemeClr val="tx2"/>
                </a:solidFill>
              </a:rPr>
              <a:t>Nők a Nőkért Együtt az Erőszak Ellen (NANE);</a:t>
            </a:r>
          </a:p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hu-HU">
                <a:solidFill>
                  <a:schemeClr val="tx2"/>
                </a:solidFill>
              </a:rPr>
              <a:t>KÉK Vonal Gyermekkrízis Alapítvány;</a:t>
            </a:r>
          </a:p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hu-HU">
                <a:solidFill>
                  <a:schemeClr val="tx2"/>
                </a:solidFill>
              </a:rPr>
              <a:t>Magyar Vöröskereszt;</a:t>
            </a:r>
          </a:p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hu-HU">
                <a:solidFill>
                  <a:schemeClr val="tx2"/>
                </a:solidFill>
              </a:rPr>
              <a:t>Baptista Szeretetszolgálat,</a:t>
            </a:r>
          </a:p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hu-HU">
                <a:solidFill>
                  <a:schemeClr val="tx2"/>
                </a:solidFill>
              </a:rPr>
              <a:t>Budapeti Szociális Forrásközpont;</a:t>
            </a:r>
          </a:p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hu-HU">
                <a:solidFill>
                  <a:schemeClr val="tx2"/>
                </a:solidFill>
              </a:rPr>
              <a:t>Máltai Szeretetszolgálat;</a:t>
            </a:r>
          </a:p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hu-HU">
                <a:solidFill>
                  <a:schemeClr val="tx2"/>
                </a:solidFill>
              </a:rPr>
              <a:t>Félúton Alapítvány;</a:t>
            </a:r>
          </a:p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hu-HU">
                <a:solidFill>
                  <a:schemeClr val="tx2"/>
                </a:solidFill>
              </a:rPr>
              <a:t>Lelkisegély Szolgálat;</a:t>
            </a:r>
          </a:p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hu-HU">
                <a:solidFill>
                  <a:schemeClr val="tx2"/>
                </a:solidFill>
              </a:rPr>
              <a:t>Egyházak;</a:t>
            </a:r>
          </a:p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hu-HU">
                <a:solidFill>
                  <a:schemeClr val="tx2"/>
                </a:solidFill>
              </a:rPr>
              <a:t>Országos Polgárőrszövetség</a:t>
            </a:r>
          </a:p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endParaRPr lang="hu-HU">
              <a:solidFill>
                <a:schemeClr val="tx2"/>
              </a:solidFill>
            </a:endParaRPr>
          </a:p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endParaRPr lang="hu-HU">
              <a:solidFill>
                <a:schemeClr val="tx2"/>
              </a:solidFill>
            </a:endParaRPr>
          </a:p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endParaRPr lang="hu-HU">
              <a:solidFill>
                <a:schemeClr val="tx2"/>
              </a:solidFill>
            </a:endParaRPr>
          </a:p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endParaRPr lang="hu-HU">
              <a:solidFill>
                <a:schemeClr val="tx2"/>
              </a:solidFill>
            </a:endParaRPr>
          </a:p>
          <a:p>
            <a:pPr algn="l" defTabSz="914400"/>
            <a:endParaRPr lang="hu-HU">
              <a:solidFill>
                <a:schemeClr val="tx2"/>
              </a:solidFill>
            </a:endParaRPr>
          </a:p>
          <a:p>
            <a:pPr defTabSz="914400"/>
            <a:endParaRPr lang="hu-HU" sz="2400">
              <a:solidFill>
                <a:schemeClr val="accent2"/>
              </a:solidFill>
            </a:endParaRPr>
          </a:p>
          <a:p>
            <a:pPr algn="l" defTabSz="914400">
              <a:buFont typeface="Times New Roman" pitchFamily="16" charset="0"/>
              <a:buChar char="•"/>
            </a:pPr>
            <a:endParaRPr lang="hu-H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1"/>
          <p:cNvSpPr txBox="1">
            <a:spLocks noChangeArrowheads="1"/>
          </p:cNvSpPr>
          <p:nvPr/>
        </p:nvSpPr>
        <p:spPr bwMode="auto">
          <a:xfrm>
            <a:off x="684213" y="2492375"/>
            <a:ext cx="7773987" cy="1108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hu-HU" sz="3200" b="1">
              <a:solidFill>
                <a:srgbClr val="376092"/>
              </a:solidFill>
              <a:latin typeface="Calibri" pitchFamily="34" charset="0"/>
            </a:endParaRPr>
          </a:p>
        </p:txBody>
      </p:sp>
      <p:sp>
        <p:nvSpPr>
          <p:cNvPr id="14339" name="Text Box 2"/>
          <p:cNvSpPr txBox="1">
            <a:spLocks noChangeArrowheads="1"/>
          </p:cNvSpPr>
          <p:nvPr/>
        </p:nvSpPr>
        <p:spPr bwMode="auto">
          <a:xfrm>
            <a:off x="395288" y="1773238"/>
            <a:ext cx="7377112" cy="3865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spcBef>
                <a:spcPts val="8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hu-HU" sz="2400">
              <a:solidFill>
                <a:srgbClr val="595959"/>
              </a:solidFill>
              <a:latin typeface="Calibri" pitchFamily="34" charset="0"/>
            </a:endParaRPr>
          </a:p>
        </p:txBody>
      </p:sp>
      <p:graphicFrame>
        <p:nvGraphicFramePr>
          <p:cNvPr id="3075" name="Group 3"/>
          <p:cNvGraphicFramePr>
            <a:graphicFrameLocks noGrp="1"/>
          </p:cNvGraphicFramePr>
          <p:nvPr/>
        </p:nvGraphicFramePr>
        <p:xfrm>
          <a:off x="3109913" y="3336925"/>
          <a:ext cx="2925762" cy="182563"/>
        </p:xfrm>
        <a:graphic>
          <a:graphicData uri="http://schemas.openxmlformats.org/drawingml/2006/table">
            <a:tbl>
              <a:tblPr/>
              <a:tblGrid>
                <a:gridCol w="2925762"/>
              </a:tblGrid>
              <a:tr h="18256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hu-H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8EB4E3"/>
                        </a:solidFill>
                        <a:effectLst/>
                        <a:latin typeface="Times New Roman" pitchFamily="16" charset="0"/>
                        <a:cs typeface="Times New Roman" pitchFamily="16" charset="0"/>
                      </a:endParaRPr>
                    </a:p>
                  </a:txBody>
                  <a:tcPr marL="68760" marR="68760" marT="756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434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425" y="549275"/>
            <a:ext cx="2533650" cy="752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4343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188913"/>
            <a:ext cx="2017712" cy="2062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4344" name="Rectangle 8"/>
          <p:cNvSpPr>
            <a:spLocks noGrp="1" noChangeArrowheads="1"/>
          </p:cNvSpPr>
          <p:nvPr>
            <p:ph type="title"/>
          </p:nvPr>
        </p:nvSpPr>
        <p:spPr>
          <a:xfrm>
            <a:off x="323850" y="2060575"/>
            <a:ext cx="8443913" cy="792163"/>
          </a:xfrm>
        </p:spPr>
        <p:txBody>
          <a:bodyPr/>
          <a:lstStyle/>
          <a:p>
            <a:r>
              <a:rPr lang="hu-HU" sz="2400" smtClean="0">
                <a:solidFill>
                  <a:schemeClr val="accent2"/>
                </a:solidFill>
                <a:latin typeface="Arial" charset="0"/>
              </a:rPr>
              <a:t>Fehérgyűrű Közhasznú Egyesülettel való együttműködés gyakorlati megvalósulása </a:t>
            </a:r>
            <a:r>
              <a:rPr lang="hu-HU" sz="2800" smtClean="0">
                <a:latin typeface="Arial" charset="0"/>
              </a:rPr>
              <a:t> </a:t>
            </a:r>
          </a:p>
        </p:txBody>
      </p:sp>
      <p:sp>
        <p:nvSpPr>
          <p:cNvPr id="14345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95288" y="2205038"/>
            <a:ext cx="8289925" cy="3919537"/>
          </a:xfrm>
        </p:spPr>
        <p:txBody>
          <a:bodyPr/>
          <a:lstStyle/>
          <a:p>
            <a:endParaRPr lang="hu-HU" smtClean="0">
              <a:latin typeface="Arial" charset="0"/>
            </a:endParaRPr>
          </a:p>
          <a:p>
            <a:endParaRPr lang="hu-HU" smtClean="0">
              <a:latin typeface="Arial" charset="0"/>
            </a:endParaRPr>
          </a:p>
          <a:p>
            <a:endParaRPr lang="hu-HU" smtClean="0">
              <a:latin typeface="Arial" charset="0"/>
            </a:endParaRPr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468313" y="2636838"/>
            <a:ext cx="83518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/>
            <a:endParaRPr lang="hu-HU"/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1095375" y="2944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/>
            <a:endParaRPr lang="hu-HU"/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1711325" y="36655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/>
            <a:endParaRPr lang="hu-HU"/>
          </a:p>
        </p:txBody>
      </p:sp>
      <p:sp>
        <p:nvSpPr>
          <p:cNvPr id="14349" name="Rectangle 13"/>
          <p:cNvSpPr>
            <a:spLocks noChangeArrowheads="1"/>
          </p:cNvSpPr>
          <p:nvPr/>
        </p:nvSpPr>
        <p:spPr bwMode="auto">
          <a:xfrm>
            <a:off x="250825" y="2924175"/>
            <a:ext cx="8642350" cy="600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hu-HU">
                <a:solidFill>
                  <a:schemeClr val="tx2"/>
                </a:solidFill>
              </a:rPr>
              <a:t>Közös bűnmegelőzési előadások tartása;</a:t>
            </a:r>
          </a:p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hu-HU">
                <a:solidFill>
                  <a:schemeClr val="tx2"/>
                </a:solidFill>
              </a:rPr>
              <a:t>Közös rendezvényeken való megjelenés, (Főszezon Kiállítás)</a:t>
            </a:r>
          </a:p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hu-HU">
                <a:solidFill>
                  <a:schemeClr val="tx2"/>
                </a:solidFill>
              </a:rPr>
              <a:t>Közös média megjelenések;</a:t>
            </a:r>
          </a:p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hu-HU">
                <a:solidFill>
                  <a:schemeClr val="tx2"/>
                </a:solidFill>
              </a:rPr>
              <a:t>Fehérgyűrű által nyújtott  szolgáltatásokról állomány tájékoztatása;</a:t>
            </a:r>
          </a:p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hu-HU">
                <a:solidFill>
                  <a:schemeClr val="tx2"/>
                </a:solidFill>
              </a:rPr>
              <a:t>Szakirányítás;</a:t>
            </a:r>
          </a:p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hu-HU">
                <a:solidFill>
                  <a:schemeClr val="tx2"/>
                </a:solidFill>
              </a:rPr>
              <a:t>Balatonon, Sziget Fesztiválon bűnmegelőzési tevékenységbe való bekapcsolódás;</a:t>
            </a:r>
          </a:p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hu-HU">
                <a:solidFill>
                  <a:schemeClr val="tx2"/>
                </a:solidFill>
              </a:rPr>
              <a:t>Áldozatsegítést célzó magyar, idegen nyelvű tájékoztató anyagok készítése, azok elektronikus formában a rendőrségi honlapokon történő megjelentetése, panaszirodákban való kihelyezése;</a:t>
            </a:r>
          </a:p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hu-HU">
                <a:solidFill>
                  <a:schemeClr val="tx2"/>
                </a:solidFill>
              </a:rPr>
              <a:t>Rendőrség kérésére (egyes esetekben) a rászoruló, tanúként idézett áldozatok részére szállás, útiköltség megtérítése;</a:t>
            </a:r>
          </a:p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hu-HU">
                <a:solidFill>
                  <a:schemeClr val="tx2"/>
                </a:solidFill>
              </a:rPr>
              <a:t>Rászoruló áldozatok részére azonnali pénzügyi segély;</a:t>
            </a:r>
          </a:p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hu-HU">
                <a:solidFill>
                  <a:schemeClr val="tx2"/>
                </a:solidFill>
              </a:rPr>
              <a:t>Devecser, Kolontár vörösiszap áldozatainak gyorssegély nyújtása;</a:t>
            </a:r>
          </a:p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hu-HU">
                <a:solidFill>
                  <a:schemeClr val="tx2"/>
                </a:solidFill>
              </a:rPr>
              <a:t>Budapesten, Alsóőrsön meggyilkolt rendőr hozzátartozóinak gyorssegély </a:t>
            </a:r>
          </a:p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endParaRPr lang="hu-HU">
              <a:solidFill>
                <a:schemeClr val="tx2"/>
              </a:solidFill>
            </a:endParaRPr>
          </a:p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endParaRPr lang="hu-HU">
              <a:solidFill>
                <a:schemeClr val="tx2"/>
              </a:solidFill>
            </a:endParaRPr>
          </a:p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endParaRPr lang="hu-HU">
              <a:solidFill>
                <a:schemeClr val="tx2"/>
              </a:solidFill>
            </a:endParaRPr>
          </a:p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None/>
            </a:pPr>
            <a:endParaRPr lang="hu-HU">
              <a:solidFill>
                <a:schemeClr val="tx2"/>
              </a:solidFill>
            </a:endParaRPr>
          </a:p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endParaRPr lang="hu-HU">
              <a:solidFill>
                <a:schemeClr val="tx2"/>
              </a:solidFill>
            </a:endParaRPr>
          </a:p>
          <a:p>
            <a:pPr algn="l" defTabSz="914400"/>
            <a:endParaRPr lang="hu-HU">
              <a:solidFill>
                <a:schemeClr val="tx2"/>
              </a:solidFill>
            </a:endParaRPr>
          </a:p>
          <a:p>
            <a:pPr defTabSz="914400"/>
            <a:endParaRPr lang="hu-HU" sz="2400">
              <a:solidFill>
                <a:schemeClr val="accent2"/>
              </a:solidFill>
            </a:endParaRPr>
          </a:p>
          <a:p>
            <a:pPr algn="l" defTabSz="914400">
              <a:buFont typeface="Times New Roman" pitchFamily="16" charset="0"/>
              <a:buChar char="•"/>
            </a:pPr>
            <a:endParaRPr lang="hu-H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1"/>
          <p:cNvSpPr txBox="1">
            <a:spLocks noChangeArrowheads="1"/>
          </p:cNvSpPr>
          <p:nvPr/>
        </p:nvSpPr>
        <p:spPr bwMode="auto">
          <a:xfrm>
            <a:off x="684213" y="2492375"/>
            <a:ext cx="7773987" cy="1108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hu-HU" sz="3200" b="1">
              <a:solidFill>
                <a:srgbClr val="376092"/>
              </a:solidFill>
              <a:latin typeface="Calibri" pitchFamily="34" charset="0"/>
            </a:endParaRPr>
          </a:p>
        </p:txBody>
      </p:sp>
      <p:sp>
        <p:nvSpPr>
          <p:cNvPr id="15363" name="Text Box 2"/>
          <p:cNvSpPr txBox="1">
            <a:spLocks noChangeArrowheads="1"/>
          </p:cNvSpPr>
          <p:nvPr/>
        </p:nvSpPr>
        <p:spPr bwMode="auto">
          <a:xfrm>
            <a:off x="395288" y="1773238"/>
            <a:ext cx="7377112" cy="3865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spcBef>
                <a:spcPts val="8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hu-HU" sz="2400">
              <a:solidFill>
                <a:srgbClr val="595959"/>
              </a:solidFill>
              <a:latin typeface="Calibri" pitchFamily="34" charset="0"/>
            </a:endParaRPr>
          </a:p>
        </p:txBody>
      </p:sp>
      <p:graphicFrame>
        <p:nvGraphicFramePr>
          <p:cNvPr id="3075" name="Group 3"/>
          <p:cNvGraphicFramePr>
            <a:graphicFrameLocks noGrp="1"/>
          </p:cNvGraphicFramePr>
          <p:nvPr/>
        </p:nvGraphicFramePr>
        <p:xfrm>
          <a:off x="3109913" y="3336925"/>
          <a:ext cx="2925762" cy="182563"/>
        </p:xfrm>
        <a:graphic>
          <a:graphicData uri="http://schemas.openxmlformats.org/drawingml/2006/table">
            <a:tbl>
              <a:tblPr/>
              <a:tblGrid>
                <a:gridCol w="2925762"/>
              </a:tblGrid>
              <a:tr h="18256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hu-H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8EB4E3"/>
                        </a:solidFill>
                        <a:effectLst/>
                        <a:latin typeface="Times New Roman" pitchFamily="16" charset="0"/>
                        <a:cs typeface="Times New Roman" pitchFamily="16" charset="0"/>
                      </a:endParaRPr>
                    </a:p>
                  </a:txBody>
                  <a:tcPr marL="68760" marR="68760" marT="756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536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425" y="549275"/>
            <a:ext cx="2533650" cy="752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5367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188913"/>
            <a:ext cx="2017712" cy="2062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5368" name="Rectangle 8"/>
          <p:cNvSpPr>
            <a:spLocks noGrp="1" noChangeArrowheads="1"/>
          </p:cNvSpPr>
          <p:nvPr>
            <p:ph type="title"/>
          </p:nvPr>
        </p:nvSpPr>
        <p:spPr>
          <a:xfrm>
            <a:off x="2555875" y="981075"/>
            <a:ext cx="5903913" cy="792163"/>
          </a:xfrm>
        </p:spPr>
        <p:txBody>
          <a:bodyPr/>
          <a:lstStyle/>
          <a:p>
            <a:r>
              <a:rPr lang="hu-HU" sz="2800" smtClean="0">
                <a:solidFill>
                  <a:schemeClr val="accent2"/>
                </a:solidFill>
                <a:latin typeface="Arial" charset="0"/>
              </a:rPr>
              <a:t>Köszönöm megtisztelő figyelmüket!</a:t>
            </a:r>
          </a:p>
        </p:txBody>
      </p:sp>
      <p:sp>
        <p:nvSpPr>
          <p:cNvPr id="15369" name="Rectangle 9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0" indent="0"/>
            <a:endParaRPr lang="hu-HU" sz="2800" smtClean="0">
              <a:latin typeface="Arial" charset="0"/>
            </a:endParaRPr>
          </a:p>
          <a:p>
            <a:pPr marL="0" indent="0"/>
            <a:endParaRPr lang="hu-HU" sz="2800" smtClean="0">
              <a:latin typeface="Arial" charset="0"/>
            </a:endParaRPr>
          </a:p>
          <a:p>
            <a:pPr marL="0" indent="0"/>
            <a:endParaRPr lang="hu-HU" sz="2800" smtClean="0">
              <a:latin typeface="Arial" charset="0"/>
            </a:endParaRPr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468313" y="2636838"/>
            <a:ext cx="83518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/>
            <a:endParaRPr lang="hu-HU"/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1095375" y="2944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/>
            <a:endParaRPr lang="hu-HU"/>
          </a:p>
        </p:txBody>
      </p:sp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1711325" y="36655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/>
            <a:endParaRPr lang="hu-HU"/>
          </a:p>
        </p:txBody>
      </p:sp>
      <p:sp>
        <p:nvSpPr>
          <p:cNvPr id="15373" name="Rectangle 13"/>
          <p:cNvSpPr>
            <a:spLocks noChangeArrowheads="1"/>
          </p:cNvSpPr>
          <p:nvPr/>
        </p:nvSpPr>
        <p:spPr bwMode="auto">
          <a:xfrm>
            <a:off x="395288" y="4797425"/>
            <a:ext cx="8570912" cy="294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None/>
            </a:pPr>
            <a:endParaRPr lang="hu-HU" sz="2400">
              <a:solidFill>
                <a:schemeClr val="accent2"/>
              </a:solidFill>
            </a:endParaRPr>
          </a:p>
          <a:p>
            <a:pPr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None/>
            </a:pPr>
            <a:r>
              <a:rPr lang="hu-HU">
                <a:solidFill>
                  <a:schemeClr val="accent2"/>
                </a:solidFill>
              </a:rPr>
              <a:t>Buczkó Erika r. alezredes</a:t>
            </a:r>
          </a:p>
          <a:p>
            <a:pPr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None/>
            </a:pPr>
            <a:r>
              <a:rPr lang="hu-HU">
                <a:solidFill>
                  <a:schemeClr val="accent2"/>
                </a:solidFill>
              </a:rPr>
              <a:t>Országos Rendőr-főkapitányság</a:t>
            </a:r>
          </a:p>
          <a:p>
            <a:pPr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None/>
            </a:pPr>
            <a:r>
              <a:rPr lang="hu-HU">
                <a:solidFill>
                  <a:schemeClr val="accent2"/>
                </a:solidFill>
              </a:rPr>
              <a:t>Bűnmegelőzési Osztály</a:t>
            </a:r>
          </a:p>
          <a:p>
            <a:pPr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None/>
            </a:pPr>
            <a:r>
              <a:rPr lang="hu-HU">
                <a:solidFill>
                  <a:schemeClr val="accent2"/>
                </a:solidFill>
              </a:rPr>
              <a:t>Tel: 20/326-7198</a:t>
            </a:r>
          </a:p>
          <a:p>
            <a:pPr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None/>
            </a:pPr>
            <a:r>
              <a:rPr lang="hu-HU">
                <a:solidFill>
                  <a:schemeClr val="accent2"/>
                </a:solidFill>
              </a:rPr>
              <a:t>E-mail: buczkoe@orfk.police.hu</a:t>
            </a:r>
          </a:p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endParaRPr lang="hu-HU">
              <a:solidFill>
                <a:schemeClr val="tx2"/>
              </a:solidFill>
            </a:endParaRPr>
          </a:p>
          <a:p>
            <a:pPr algn="l" defTabSz="914400"/>
            <a:endParaRPr lang="hu-HU">
              <a:solidFill>
                <a:schemeClr val="tx2"/>
              </a:solidFill>
            </a:endParaRPr>
          </a:p>
          <a:p>
            <a:pPr defTabSz="914400"/>
            <a:endParaRPr lang="hu-HU" sz="2400">
              <a:solidFill>
                <a:schemeClr val="accent2"/>
              </a:solidFill>
            </a:endParaRPr>
          </a:p>
          <a:p>
            <a:pPr algn="l" defTabSz="914400">
              <a:buFont typeface="Times New Roman" pitchFamily="16" charset="0"/>
              <a:buChar char="•"/>
            </a:pPr>
            <a:endParaRPr lang="hu-HU">
              <a:solidFill>
                <a:schemeClr val="tx1"/>
              </a:solidFill>
            </a:endParaRPr>
          </a:p>
        </p:txBody>
      </p:sp>
      <p:pic>
        <p:nvPicPr>
          <p:cNvPr id="15374" name="Picture 14" descr="DSC04582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2484438" y="1916113"/>
            <a:ext cx="4038600" cy="3028950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684213" y="2492375"/>
            <a:ext cx="7773987" cy="1108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hu-HU" sz="3200" b="1">
                <a:solidFill>
                  <a:srgbClr val="376092"/>
                </a:solidFill>
              </a:rPr>
              <a:t>A rendőrség és a civil áldozatsegítő szervezetek együttműködése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hu-HU" sz="3200" b="1">
              <a:solidFill>
                <a:srgbClr val="376092"/>
              </a:solidFill>
              <a:latin typeface="Calibri" pitchFamily="34" charset="0"/>
            </a:endParaRPr>
          </a:p>
        </p:txBody>
      </p:sp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2268538" y="4149725"/>
            <a:ext cx="5503862" cy="1489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lvl="3">
              <a:spcBef>
                <a:spcPts val="8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hu-HU" sz="2000" b="1">
                <a:solidFill>
                  <a:srgbClr val="595959"/>
                </a:solidFill>
              </a:rPr>
              <a:t>Buczkó Erika r. alezredes</a:t>
            </a:r>
          </a:p>
          <a:p>
            <a:pPr lvl="3">
              <a:spcBef>
                <a:spcPts val="8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hu-HU" sz="2000" b="1">
                <a:solidFill>
                  <a:srgbClr val="595959"/>
                </a:solidFill>
              </a:rPr>
              <a:t>Országos Rendőr-főkapitányság</a:t>
            </a:r>
          </a:p>
          <a:p>
            <a:pPr lvl="3">
              <a:spcBef>
                <a:spcPts val="8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hu-HU" sz="2000" b="1">
                <a:solidFill>
                  <a:srgbClr val="595959"/>
                </a:solidFill>
              </a:rPr>
              <a:t>Bűnmegelőzési Osztály</a:t>
            </a:r>
          </a:p>
          <a:p>
            <a:pPr>
              <a:spcBef>
                <a:spcPts val="8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hu-HU" sz="2400">
              <a:solidFill>
                <a:srgbClr val="595959"/>
              </a:solidFill>
              <a:latin typeface="Calibri" pitchFamily="34" charset="0"/>
            </a:endParaRPr>
          </a:p>
        </p:txBody>
      </p:sp>
      <p:graphicFrame>
        <p:nvGraphicFramePr>
          <p:cNvPr id="2" name="Group 3"/>
          <p:cNvGraphicFramePr>
            <a:graphicFrameLocks noGrp="1"/>
          </p:cNvGraphicFramePr>
          <p:nvPr/>
        </p:nvGraphicFramePr>
        <p:xfrm>
          <a:off x="3109913" y="3336925"/>
          <a:ext cx="2925762" cy="182563"/>
        </p:xfrm>
        <a:graphic>
          <a:graphicData uri="http://schemas.openxmlformats.org/drawingml/2006/table">
            <a:tbl>
              <a:tblPr/>
              <a:tblGrid>
                <a:gridCol w="2925762"/>
              </a:tblGrid>
              <a:tr h="18256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hu-H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8EB4E3"/>
                        </a:solidFill>
                        <a:effectLst/>
                        <a:latin typeface="Times New Roman" pitchFamily="16" charset="0"/>
                        <a:cs typeface="Times New Roman" pitchFamily="16" charset="0"/>
                      </a:endParaRPr>
                    </a:p>
                  </a:txBody>
                  <a:tcPr marL="68760" marR="68760" marT="756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07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425" y="549275"/>
            <a:ext cx="2533650" cy="752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079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188913"/>
            <a:ext cx="2017712" cy="2062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080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hu-HU" smtClean="0"/>
          </a:p>
        </p:txBody>
      </p:sp>
      <p:sp>
        <p:nvSpPr>
          <p:cNvPr id="3081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hu-HU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"/>
          <p:cNvSpPr txBox="1">
            <a:spLocks noChangeArrowheads="1"/>
          </p:cNvSpPr>
          <p:nvPr/>
        </p:nvSpPr>
        <p:spPr bwMode="auto">
          <a:xfrm>
            <a:off x="684213" y="2492375"/>
            <a:ext cx="7773987" cy="1108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hu-HU" sz="3200" b="1">
              <a:solidFill>
                <a:srgbClr val="376092"/>
              </a:solidFill>
              <a:latin typeface="Calibri" pitchFamily="34" charset="0"/>
            </a:endParaRPr>
          </a:p>
        </p:txBody>
      </p:sp>
      <p:sp>
        <p:nvSpPr>
          <p:cNvPr id="4099" name="Text Box 2"/>
          <p:cNvSpPr txBox="1">
            <a:spLocks noChangeArrowheads="1"/>
          </p:cNvSpPr>
          <p:nvPr/>
        </p:nvSpPr>
        <p:spPr bwMode="auto">
          <a:xfrm>
            <a:off x="395288" y="1773238"/>
            <a:ext cx="7377112" cy="3865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spcBef>
                <a:spcPts val="8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hu-HU" sz="2400">
              <a:solidFill>
                <a:srgbClr val="595959"/>
              </a:solidFill>
              <a:latin typeface="Calibri" pitchFamily="34" charset="0"/>
            </a:endParaRPr>
          </a:p>
        </p:txBody>
      </p:sp>
      <p:graphicFrame>
        <p:nvGraphicFramePr>
          <p:cNvPr id="3075" name="Group 3"/>
          <p:cNvGraphicFramePr>
            <a:graphicFrameLocks noGrp="1"/>
          </p:cNvGraphicFramePr>
          <p:nvPr/>
        </p:nvGraphicFramePr>
        <p:xfrm>
          <a:off x="3109913" y="3336925"/>
          <a:ext cx="2925762" cy="182563"/>
        </p:xfrm>
        <a:graphic>
          <a:graphicData uri="http://schemas.openxmlformats.org/drawingml/2006/table">
            <a:tbl>
              <a:tblPr/>
              <a:tblGrid>
                <a:gridCol w="2925762"/>
              </a:tblGrid>
              <a:tr h="18256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hu-H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8EB4E3"/>
                        </a:solidFill>
                        <a:effectLst/>
                        <a:latin typeface="Times New Roman" pitchFamily="16" charset="0"/>
                        <a:cs typeface="Times New Roman" pitchFamily="16" charset="0"/>
                      </a:endParaRPr>
                    </a:p>
                  </a:txBody>
                  <a:tcPr marL="68760" marR="68760" marT="756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10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425" y="549275"/>
            <a:ext cx="2533650" cy="752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4103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188913"/>
            <a:ext cx="2017712" cy="2062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4104" name="Rectangle 9"/>
          <p:cNvSpPr>
            <a:spLocks noGrp="1" noChangeArrowheads="1"/>
          </p:cNvSpPr>
          <p:nvPr>
            <p:ph type="title"/>
          </p:nvPr>
        </p:nvSpPr>
        <p:spPr>
          <a:xfrm>
            <a:off x="539750" y="1773238"/>
            <a:ext cx="8228013" cy="649287"/>
          </a:xfrm>
        </p:spPr>
        <p:txBody>
          <a:bodyPr/>
          <a:lstStyle/>
          <a:p>
            <a:r>
              <a:rPr lang="hu-HU" sz="2400" smtClean="0">
                <a:solidFill>
                  <a:schemeClr val="accent2"/>
                </a:solidFill>
                <a:latin typeface="Arial" charset="0"/>
              </a:rPr>
              <a:t>A kormány szerepvállalása az áldozatvédelemben</a:t>
            </a:r>
            <a:r>
              <a:rPr lang="hu-HU" sz="4000" smtClean="0">
                <a:latin typeface="Arial" charset="0"/>
              </a:rPr>
              <a:t> </a:t>
            </a:r>
          </a:p>
        </p:txBody>
      </p:sp>
      <p:sp>
        <p:nvSpPr>
          <p:cNvPr id="4105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395288" y="2205038"/>
            <a:ext cx="8289925" cy="3919537"/>
          </a:xfrm>
        </p:spPr>
        <p:txBody>
          <a:bodyPr/>
          <a:lstStyle/>
          <a:p>
            <a:endParaRPr lang="hu-HU" smtClean="0">
              <a:latin typeface="Arial" charset="0"/>
            </a:endParaRPr>
          </a:p>
          <a:p>
            <a:endParaRPr lang="hu-HU" smtClean="0">
              <a:latin typeface="Arial" charset="0"/>
            </a:endParaRPr>
          </a:p>
          <a:p>
            <a:endParaRPr lang="hu-HU" smtClean="0">
              <a:latin typeface="Arial" charset="0"/>
            </a:endParaRPr>
          </a:p>
        </p:txBody>
      </p:sp>
      <p:sp>
        <p:nvSpPr>
          <p:cNvPr id="4106" name="Text Box 12"/>
          <p:cNvSpPr txBox="1">
            <a:spLocks noChangeArrowheads="1"/>
          </p:cNvSpPr>
          <p:nvPr/>
        </p:nvSpPr>
        <p:spPr bwMode="auto">
          <a:xfrm>
            <a:off x="468313" y="2636838"/>
            <a:ext cx="83518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hu-HU"/>
          </a:p>
        </p:txBody>
      </p:sp>
      <p:sp>
        <p:nvSpPr>
          <p:cNvPr id="4107" name="Text Box 13"/>
          <p:cNvSpPr txBox="1">
            <a:spLocks noChangeArrowheads="1"/>
          </p:cNvSpPr>
          <p:nvPr/>
        </p:nvSpPr>
        <p:spPr bwMode="auto">
          <a:xfrm>
            <a:off x="1095375" y="2944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hu-HU"/>
          </a:p>
        </p:txBody>
      </p:sp>
      <p:sp>
        <p:nvSpPr>
          <p:cNvPr id="4108" name="Text Box 14"/>
          <p:cNvSpPr txBox="1">
            <a:spLocks noChangeArrowheads="1"/>
          </p:cNvSpPr>
          <p:nvPr/>
        </p:nvSpPr>
        <p:spPr bwMode="auto">
          <a:xfrm>
            <a:off x="1711325" y="36655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hu-HU"/>
          </a:p>
        </p:txBody>
      </p:sp>
      <p:sp>
        <p:nvSpPr>
          <p:cNvPr id="4109" name="Rectangle 15"/>
          <p:cNvSpPr>
            <a:spLocks noChangeArrowheads="1"/>
          </p:cNvSpPr>
          <p:nvPr/>
        </p:nvSpPr>
        <p:spPr bwMode="auto">
          <a:xfrm>
            <a:off x="395288" y="2781300"/>
            <a:ext cx="8208962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buFont typeface="Times New Roman" pitchFamily="16" charset="0"/>
              <a:buChar char="•"/>
            </a:pPr>
            <a:r>
              <a:rPr lang="hu-HU">
                <a:solidFill>
                  <a:schemeClr val="tx2"/>
                </a:solidFill>
              </a:rPr>
              <a:t>1999: a kormány elkötelezi magát az áldozatok teljesebb körű védelme mellett (1074/1999. Korm.hat.);</a:t>
            </a:r>
          </a:p>
          <a:p>
            <a:pPr algn="l">
              <a:buFont typeface="Times New Roman" pitchFamily="16" charset="0"/>
              <a:buChar char="•"/>
            </a:pPr>
            <a:r>
              <a:rPr lang="hu-HU">
                <a:solidFill>
                  <a:schemeClr val="tx2"/>
                </a:solidFill>
              </a:rPr>
              <a:t>1999: a kormány megteremti az áldozatok (korlátozott) pénzbeli támogatásának alapját (1075/1999.Korm.hat.);</a:t>
            </a:r>
          </a:p>
          <a:p>
            <a:pPr algn="l">
              <a:buFont typeface="Times New Roman" pitchFamily="16" charset="0"/>
              <a:buChar char="•"/>
            </a:pPr>
            <a:r>
              <a:rPr lang="hu-HU">
                <a:solidFill>
                  <a:schemeClr val="tx2"/>
                </a:solidFill>
              </a:rPr>
              <a:t>1999: az állami kárenyhítéssel kapcsolatos feladatok ellátására létrejön az Országos Közbiztonsági és Bűnmegelőzési Alapítvány  (későbbi jogutódja a Biztonságos Magyarországért Közalapítvány);</a:t>
            </a:r>
          </a:p>
          <a:p>
            <a:pPr algn="l">
              <a:buFont typeface="Times New Roman" pitchFamily="16" charset="0"/>
              <a:buChar char="•"/>
            </a:pPr>
            <a:r>
              <a:rPr lang="hu-HU">
                <a:solidFill>
                  <a:schemeClr val="tx2"/>
                </a:solidFill>
              </a:rPr>
              <a:t>1999: A Belügyminisztérium központi Áldozatvédelmi Irodát hoz létre;</a:t>
            </a:r>
          </a:p>
          <a:p>
            <a:pPr algn="l"/>
            <a:endParaRPr lang="hu-HU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"/>
          <p:cNvSpPr txBox="1">
            <a:spLocks noChangeArrowheads="1"/>
          </p:cNvSpPr>
          <p:nvPr/>
        </p:nvSpPr>
        <p:spPr bwMode="auto">
          <a:xfrm>
            <a:off x="684213" y="2492375"/>
            <a:ext cx="7773987" cy="1108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hu-HU" sz="3200" b="1">
              <a:solidFill>
                <a:srgbClr val="376092"/>
              </a:solidFill>
              <a:latin typeface="Calibri" pitchFamily="34" charset="0"/>
            </a:endParaRPr>
          </a:p>
        </p:txBody>
      </p:sp>
      <p:sp>
        <p:nvSpPr>
          <p:cNvPr id="5123" name="Text Box 2"/>
          <p:cNvSpPr txBox="1">
            <a:spLocks noChangeArrowheads="1"/>
          </p:cNvSpPr>
          <p:nvPr/>
        </p:nvSpPr>
        <p:spPr bwMode="auto">
          <a:xfrm>
            <a:off x="395288" y="1773238"/>
            <a:ext cx="7377112" cy="3865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spcBef>
                <a:spcPts val="8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hu-HU" sz="2400">
              <a:solidFill>
                <a:srgbClr val="595959"/>
              </a:solidFill>
              <a:latin typeface="Calibri" pitchFamily="34" charset="0"/>
            </a:endParaRPr>
          </a:p>
        </p:txBody>
      </p:sp>
      <p:graphicFrame>
        <p:nvGraphicFramePr>
          <p:cNvPr id="3075" name="Group 3"/>
          <p:cNvGraphicFramePr>
            <a:graphicFrameLocks noGrp="1"/>
          </p:cNvGraphicFramePr>
          <p:nvPr/>
        </p:nvGraphicFramePr>
        <p:xfrm>
          <a:off x="3109913" y="3336925"/>
          <a:ext cx="2925762" cy="182563"/>
        </p:xfrm>
        <a:graphic>
          <a:graphicData uri="http://schemas.openxmlformats.org/drawingml/2006/table">
            <a:tbl>
              <a:tblPr/>
              <a:tblGrid>
                <a:gridCol w="2925762"/>
              </a:tblGrid>
              <a:tr h="18256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hu-H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8EB4E3"/>
                        </a:solidFill>
                        <a:effectLst/>
                        <a:latin typeface="Times New Roman" pitchFamily="16" charset="0"/>
                        <a:cs typeface="Times New Roman" pitchFamily="16" charset="0"/>
                      </a:endParaRPr>
                    </a:p>
                  </a:txBody>
                  <a:tcPr marL="68760" marR="68760" marT="756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12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425" y="549275"/>
            <a:ext cx="2533650" cy="752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5127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188913"/>
            <a:ext cx="2017712" cy="2062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5128" name="Rectangle 8"/>
          <p:cNvSpPr>
            <a:spLocks noGrp="1" noChangeArrowheads="1"/>
          </p:cNvSpPr>
          <p:nvPr>
            <p:ph type="title"/>
          </p:nvPr>
        </p:nvSpPr>
        <p:spPr>
          <a:xfrm>
            <a:off x="323850" y="2060575"/>
            <a:ext cx="8443913" cy="792163"/>
          </a:xfrm>
        </p:spPr>
        <p:txBody>
          <a:bodyPr/>
          <a:lstStyle/>
          <a:p>
            <a:r>
              <a:rPr lang="hu-HU" sz="2400" smtClean="0">
                <a:solidFill>
                  <a:schemeClr val="accent2"/>
                </a:solidFill>
                <a:latin typeface="Arial" charset="0"/>
              </a:rPr>
              <a:t>A rendőrség  szerepvállalása az áldozatvédelemben</a:t>
            </a:r>
            <a:r>
              <a:rPr lang="hu-HU" sz="2800" smtClean="0">
                <a:latin typeface="Arial" charset="0"/>
              </a:rPr>
              <a:t> </a:t>
            </a: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95288" y="2205038"/>
            <a:ext cx="8289925" cy="3919537"/>
          </a:xfrm>
        </p:spPr>
        <p:txBody>
          <a:bodyPr/>
          <a:lstStyle/>
          <a:p>
            <a:endParaRPr lang="hu-HU" smtClean="0">
              <a:latin typeface="Arial" charset="0"/>
            </a:endParaRPr>
          </a:p>
          <a:p>
            <a:endParaRPr lang="hu-HU" smtClean="0">
              <a:latin typeface="Arial" charset="0"/>
            </a:endParaRPr>
          </a:p>
          <a:p>
            <a:endParaRPr lang="hu-HU" smtClean="0">
              <a:latin typeface="Arial" charset="0"/>
            </a:endParaRP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468313" y="2636838"/>
            <a:ext cx="83518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hu-HU"/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1095375" y="2944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hu-HU"/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1711325" y="36655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hu-HU"/>
          </a:p>
        </p:txBody>
      </p: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250825" y="3284538"/>
            <a:ext cx="8569325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buFont typeface="Times New Roman" pitchFamily="16" charset="0"/>
              <a:buChar char="•"/>
            </a:pPr>
            <a:r>
              <a:rPr lang="hu-HU">
                <a:solidFill>
                  <a:schemeClr val="tx2"/>
                </a:solidFill>
              </a:rPr>
              <a:t>1999-2005: az áldozatok segítését 62, zömében rendőrség által üzemeltetett iroda biztosítja.</a:t>
            </a:r>
          </a:p>
          <a:p>
            <a:pPr algn="l">
              <a:buFont typeface="Times New Roman" pitchFamily="16" charset="0"/>
              <a:buChar char="•"/>
            </a:pPr>
            <a:r>
              <a:rPr lang="hu-HU">
                <a:solidFill>
                  <a:schemeClr val="tx2"/>
                </a:solidFill>
              </a:rPr>
              <a:t>1999: a Belügyminiszter rendelkezik az irányítása alá tartozó szervek áldozatvédelmi feladatairól (4/1999.(BK.6.) BM Utasítás);</a:t>
            </a:r>
          </a:p>
          <a:p>
            <a:pPr algn="l">
              <a:buFont typeface="Times New Roman" pitchFamily="16" charset="0"/>
              <a:buChar char="•"/>
            </a:pPr>
            <a:r>
              <a:rPr lang="hu-HU">
                <a:solidFill>
                  <a:schemeClr val="tx2"/>
                </a:solidFill>
              </a:rPr>
              <a:t>1999: ORFK vezetője utasításban rendelkezik a rendőrség áldozatvédelmi feladatairól (25/1999.IV.30) Intézkedés;</a:t>
            </a:r>
          </a:p>
          <a:p>
            <a:pPr algn="l">
              <a:buFont typeface="Times New Roman" pitchFamily="16" charset="0"/>
              <a:buChar char="•"/>
            </a:pPr>
            <a:r>
              <a:rPr lang="hu-HU">
                <a:solidFill>
                  <a:schemeClr val="tx2"/>
                </a:solidFill>
              </a:rPr>
              <a:t>1999: kialakul a rendőri áldozatvédelem szervezetrendszere (1999-2005) létrejön a rendőrség áldozatvédelemi referensi hálózata;</a:t>
            </a:r>
          </a:p>
          <a:p>
            <a:pPr algn="l">
              <a:buFont typeface="Times New Roman" pitchFamily="16" charset="0"/>
              <a:buChar char="•"/>
            </a:pPr>
            <a:r>
              <a:rPr lang="hu-HU">
                <a:solidFill>
                  <a:schemeClr val="tx2"/>
                </a:solidFill>
              </a:rPr>
              <a:t>Kikristályosodik a rendőri áldozatvédelem  gyakorlati tartalma: felvilágosítás, tanácsadás, segítő szolgáltatások elérhetőségének kiközvetítése, kárenyhítéssel kapcsolatos ügyintézés.</a:t>
            </a:r>
          </a:p>
          <a:p>
            <a:pPr algn="l">
              <a:buFont typeface="Times New Roman" pitchFamily="16" charset="0"/>
              <a:buChar char="•"/>
            </a:pPr>
            <a:endParaRPr lang="hu-HU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1"/>
          <p:cNvSpPr txBox="1">
            <a:spLocks noChangeArrowheads="1"/>
          </p:cNvSpPr>
          <p:nvPr/>
        </p:nvSpPr>
        <p:spPr bwMode="auto">
          <a:xfrm>
            <a:off x="684213" y="2492375"/>
            <a:ext cx="7773987" cy="1108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hu-HU" sz="3200" b="1">
              <a:solidFill>
                <a:srgbClr val="376092"/>
              </a:solidFill>
              <a:latin typeface="Calibri" pitchFamily="34" charset="0"/>
            </a:endParaRPr>
          </a:p>
        </p:txBody>
      </p:sp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395288" y="1773238"/>
            <a:ext cx="7377112" cy="3865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spcBef>
                <a:spcPts val="8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hu-HU" sz="2400">
              <a:solidFill>
                <a:srgbClr val="595959"/>
              </a:solidFill>
              <a:latin typeface="Calibri" pitchFamily="34" charset="0"/>
            </a:endParaRPr>
          </a:p>
        </p:txBody>
      </p:sp>
      <p:graphicFrame>
        <p:nvGraphicFramePr>
          <p:cNvPr id="3075" name="Group 3"/>
          <p:cNvGraphicFramePr>
            <a:graphicFrameLocks noGrp="1"/>
          </p:cNvGraphicFramePr>
          <p:nvPr/>
        </p:nvGraphicFramePr>
        <p:xfrm>
          <a:off x="3109913" y="3336925"/>
          <a:ext cx="2925762" cy="182563"/>
        </p:xfrm>
        <a:graphic>
          <a:graphicData uri="http://schemas.openxmlformats.org/drawingml/2006/table">
            <a:tbl>
              <a:tblPr/>
              <a:tblGrid>
                <a:gridCol w="2925762"/>
              </a:tblGrid>
              <a:tr h="18256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hu-H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8EB4E3"/>
                        </a:solidFill>
                        <a:effectLst/>
                        <a:latin typeface="Times New Roman" pitchFamily="16" charset="0"/>
                        <a:cs typeface="Times New Roman" pitchFamily="16" charset="0"/>
                      </a:endParaRPr>
                    </a:p>
                  </a:txBody>
                  <a:tcPr marL="68760" marR="68760" marT="756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150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425" y="549275"/>
            <a:ext cx="2533650" cy="752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6151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188913"/>
            <a:ext cx="2017712" cy="2062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152" name="Rectangle 8"/>
          <p:cNvSpPr>
            <a:spLocks noGrp="1" noChangeArrowheads="1"/>
          </p:cNvSpPr>
          <p:nvPr>
            <p:ph type="title"/>
          </p:nvPr>
        </p:nvSpPr>
        <p:spPr>
          <a:xfrm>
            <a:off x="323850" y="2060575"/>
            <a:ext cx="8443913" cy="792163"/>
          </a:xfrm>
        </p:spPr>
        <p:txBody>
          <a:bodyPr/>
          <a:lstStyle/>
          <a:p>
            <a:r>
              <a:rPr lang="hu-HU" sz="2400" smtClean="0">
                <a:solidFill>
                  <a:schemeClr val="accent2"/>
                </a:solidFill>
                <a:latin typeface="Arial" charset="0"/>
              </a:rPr>
              <a:t>Jogi keretek</a:t>
            </a:r>
            <a:r>
              <a:rPr lang="hu-HU" sz="2800" smtClean="0">
                <a:latin typeface="Arial" charset="0"/>
              </a:rPr>
              <a:t> </a:t>
            </a:r>
          </a:p>
        </p:txBody>
      </p:sp>
      <p:sp>
        <p:nvSpPr>
          <p:cNvPr id="6153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95288" y="2205038"/>
            <a:ext cx="8289925" cy="3919537"/>
          </a:xfrm>
        </p:spPr>
        <p:txBody>
          <a:bodyPr/>
          <a:lstStyle/>
          <a:p>
            <a:endParaRPr lang="hu-HU" smtClean="0">
              <a:latin typeface="Arial" charset="0"/>
            </a:endParaRPr>
          </a:p>
          <a:p>
            <a:endParaRPr lang="hu-HU" smtClean="0">
              <a:latin typeface="Arial" charset="0"/>
            </a:endParaRPr>
          </a:p>
          <a:p>
            <a:endParaRPr lang="hu-HU" smtClean="0">
              <a:latin typeface="Arial" charset="0"/>
            </a:endParaRP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468313" y="2636838"/>
            <a:ext cx="83518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hu-HU"/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1095375" y="2944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hu-HU"/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1711325" y="36655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hu-HU"/>
          </a:p>
        </p:txBody>
      </p:sp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179388" y="2852738"/>
            <a:ext cx="8640762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buFont typeface="Times New Roman" pitchFamily="16" charset="0"/>
              <a:buChar char="•"/>
            </a:pPr>
            <a:r>
              <a:rPr lang="hu-HU">
                <a:solidFill>
                  <a:schemeClr val="tx2"/>
                </a:solidFill>
              </a:rPr>
              <a:t>2003: Társadalmi Bűnmegelőzés Nemzeti Stratégiája (115/2003 (X.28) OGY.hat.);</a:t>
            </a:r>
          </a:p>
          <a:p>
            <a:pPr algn="l">
              <a:buFont typeface="Times New Roman" pitchFamily="16" charset="0"/>
              <a:buChar char="•"/>
            </a:pPr>
            <a:r>
              <a:rPr lang="hu-HU">
                <a:solidFill>
                  <a:schemeClr val="tx2"/>
                </a:solidFill>
              </a:rPr>
              <a:t>2004: Kormányhatározat az áldozatok védelméről szóló Tv. kidolgozására (1009/2004.(II.26) Korm.hat);</a:t>
            </a:r>
          </a:p>
          <a:p>
            <a:pPr algn="l">
              <a:buFont typeface="Times New Roman" pitchFamily="16" charset="0"/>
              <a:buChar char="•"/>
            </a:pPr>
            <a:r>
              <a:rPr lang="hu-HU">
                <a:solidFill>
                  <a:schemeClr val="tx2"/>
                </a:solidFill>
              </a:rPr>
              <a:t>2006: hatályba lép a Bűncselekmények Áldozatainak segítéséről és az Állami Kárenyhítésről szóló törvény (2005. évi CXXXV. Tv. Ást);</a:t>
            </a:r>
          </a:p>
          <a:p>
            <a:pPr algn="l">
              <a:buFont typeface="Times New Roman" pitchFamily="16" charset="0"/>
              <a:buChar char="•"/>
            </a:pPr>
            <a:r>
              <a:rPr lang="hu-HU">
                <a:solidFill>
                  <a:schemeClr val="tx2"/>
                </a:solidFill>
              </a:rPr>
              <a:t>2007: a rendőrség és határőrség áldozatvédelmi feladatait rendeletben szabályozzák (17/2007.(III.17) IRM rendelet;</a:t>
            </a:r>
          </a:p>
          <a:p>
            <a:pPr algn="l">
              <a:buFont typeface="Times New Roman" pitchFamily="16" charset="0"/>
              <a:buChar char="•"/>
            </a:pPr>
            <a:r>
              <a:rPr lang="hu-HU">
                <a:solidFill>
                  <a:schemeClr val="tx2"/>
                </a:solidFill>
              </a:rPr>
              <a:t>2008:ORFK vezetőjének utasítása a rendőrség áldozatvédelmi feladatairól (50/2008.(OT 29.) ORFK Utasítás majd 2/2013.(I.31) ORFK Utasítás</a:t>
            </a:r>
          </a:p>
          <a:p>
            <a:pPr algn="l">
              <a:buFont typeface="Times New Roman" pitchFamily="16" charset="0"/>
              <a:buChar char="•"/>
            </a:pPr>
            <a:endParaRPr lang="hu-HU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1"/>
          <p:cNvSpPr txBox="1">
            <a:spLocks noChangeArrowheads="1"/>
          </p:cNvSpPr>
          <p:nvPr/>
        </p:nvSpPr>
        <p:spPr bwMode="auto">
          <a:xfrm>
            <a:off x="684213" y="2492375"/>
            <a:ext cx="7773987" cy="1108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hu-HU" sz="3200" b="1">
              <a:solidFill>
                <a:srgbClr val="376092"/>
              </a:solidFill>
              <a:latin typeface="Calibri" pitchFamily="34" charset="0"/>
            </a:endParaRPr>
          </a:p>
        </p:txBody>
      </p:sp>
      <p:sp>
        <p:nvSpPr>
          <p:cNvPr id="7171" name="Text Box 2"/>
          <p:cNvSpPr txBox="1">
            <a:spLocks noChangeArrowheads="1"/>
          </p:cNvSpPr>
          <p:nvPr/>
        </p:nvSpPr>
        <p:spPr bwMode="auto">
          <a:xfrm>
            <a:off x="395288" y="1773238"/>
            <a:ext cx="7377112" cy="3865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spcBef>
                <a:spcPts val="8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hu-HU" sz="2400">
              <a:solidFill>
                <a:srgbClr val="595959"/>
              </a:solidFill>
              <a:latin typeface="Calibri" pitchFamily="34" charset="0"/>
            </a:endParaRPr>
          </a:p>
        </p:txBody>
      </p:sp>
      <p:graphicFrame>
        <p:nvGraphicFramePr>
          <p:cNvPr id="3075" name="Group 3"/>
          <p:cNvGraphicFramePr>
            <a:graphicFrameLocks noGrp="1"/>
          </p:cNvGraphicFramePr>
          <p:nvPr/>
        </p:nvGraphicFramePr>
        <p:xfrm>
          <a:off x="3109913" y="3336925"/>
          <a:ext cx="2925762" cy="182563"/>
        </p:xfrm>
        <a:graphic>
          <a:graphicData uri="http://schemas.openxmlformats.org/drawingml/2006/table">
            <a:tbl>
              <a:tblPr/>
              <a:tblGrid>
                <a:gridCol w="2925762"/>
              </a:tblGrid>
              <a:tr h="18256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hu-H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8EB4E3"/>
                        </a:solidFill>
                        <a:effectLst/>
                        <a:latin typeface="Times New Roman" pitchFamily="16" charset="0"/>
                        <a:cs typeface="Times New Roman" pitchFamily="16" charset="0"/>
                      </a:endParaRPr>
                    </a:p>
                  </a:txBody>
                  <a:tcPr marL="68760" marR="68760" marT="756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17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425" y="549275"/>
            <a:ext cx="2533650" cy="752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7175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188913"/>
            <a:ext cx="2017712" cy="2062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7176" name="Rectangle 8"/>
          <p:cNvSpPr>
            <a:spLocks noGrp="1" noChangeArrowheads="1"/>
          </p:cNvSpPr>
          <p:nvPr>
            <p:ph type="title"/>
          </p:nvPr>
        </p:nvSpPr>
        <p:spPr>
          <a:xfrm>
            <a:off x="323850" y="2060575"/>
            <a:ext cx="8443913" cy="792163"/>
          </a:xfrm>
        </p:spPr>
        <p:txBody>
          <a:bodyPr/>
          <a:lstStyle/>
          <a:p>
            <a:r>
              <a:rPr lang="hu-HU" sz="2400" smtClean="0">
                <a:solidFill>
                  <a:schemeClr val="accent2"/>
                </a:solidFill>
                <a:latin typeface="Arial" charset="0"/>
              </a:rPr>
              <a:t>Civil szervezetek – Rendőrség együttműködésének célja</a:t>
            </a:r>
            <a:r>
              <a:rPr lang="hu-HU" sz="2800" smtClean="0">
                <a:latin typeface="Arial" charset="0"/>
              </a:rPr>
              <a:t> </a:t>
            </a:r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95288" y="2205038"/>
            <a:ext cx="8289925" cy="3919537"/>
          </a:xfrm>
        </p:spPr>
        <p:txBody>
          <a:bodyPr/>
          <a:lstStyle/>
          <a:p>
            <a:endParaRPr lang="hu-HU" smtClean="0">
              <a:latin typeface="Arial" charset="0"/>
            </a:endParaRPr>
          </a:p>
          <a:p>
            <a:endParaRPr lang="hu-HU" smtClean="0">
              <a:latin typeface="Arial" charset="0"/>
            </a:endParaRPr>
          </a:p>
          <a:p>
            <a:endParaRPr lang="hu-HU" smtClean="0">
              <a:latin typeface="Arial" charset="0"/>
            </a:endParaRPr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468313" y="2636838"/>
            <a:ext cx="83518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hu-HU"/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1095375" y="2944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hu-HU"/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1711325" y="36655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hu-HU"/>
          </a:p>
        </p:txBody>
      </p:sp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250825" y="2924175"/>
            <a:ext cx="8642350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buFont typeface="Times New Roman" pitchFamily="16" charset="0"/>
              <a:buChar char="•"/>
            </a:pPr>
            <a:r>
              <a:rPr lang="hu-HU">
                <a:solidFill>
                  <a:schemeClr val="tx2"/>
                </a:solidFill>
              </a:rPr>
              <a:t> az áldozattá /ismételt /másodlagos/ áldozattá válás megelőzése;</a:t>
            </a:r>
          </a:p>
          <a:p>
            <a:pPr algn="l">
              <a:buFont typeface="Times New Roman" pitchFamily="16" charset="0"/>
              <a:buChar char="•"/>
            </a:pPr>
            <a:r>
              <a:rPr lang="hu-HU">
                <a:solidFill>
                  <a:schemeClr val="tx2"/>
                </a:solidFill>
              </a:rPr>
              <a:t> információk hatékony célba juttatása;</a:t>
            </a:r>
          </a:p>
          <a:p>
            <a:pPr algn="l">
              <a:buFont typeface="Times New Roman" pitchFamily="16" charset="0"/>
              <a:buChar char="•"/>
            </a:pPr>
            <a:r>
              <a:rPr lang="hu-HU">
                <a:solidFill>
                  <a:schemeClr val="tx2"/>
                </a:solidFill>
              </a:rPr>
              <a:t>állampolgárok védekező képességének fejlesztése;</a:t>
            </a:r>
          </a:p>
          <a:p>
            <a:pPr algn="l">
              <a:buFont typeface="Times New Roman" pitchFamily="16" charset="0"/>
              <a:buChar char="•"/>
            </a:pPr>
            <a:r>
              <a:rPr lang="hu-HU">
                <a:solidFill>
                  <a:schemeClr val="tx2"/>
                </a:solidFill>
              </a:rPr>
              <a:t> a már áldozattá váltak mielőbbi ellátásba kerülése;</a:t>
            </a:r>
          </a:p>
          <a:p>
            <a:pPr algn="l">
              <a:buFont typeface="Times New Roman" pitchFamily="16" charset="0"/>
              <a:buChar char="•"/>
            </a:pPr>
            <a:r>
              <a:rPr lang="hu-HU">
                <a:solidFill>
                  <a:schemeClr val="tx2"/>
                </a:solidFill>
              </a:rPr>
              <a:t>gördülékenyebb hozzáférés a szolgáltatásokhoz;</a:t>
            </a:r>
          </a:p>
          <a:p>
            <a:pPr algn="l">
              <a:buFont typeface="Times New Roman" pitchFamily="16" charset="0"/>
              <a:buChar char="•"/>
            </a:pPr>
            <a:r>
              <a:rPr lang="hu-HU">
                <a:solidFill>
                  <a:schemeClr val="tx2"/>
                </a:solidFill>
              </a:rPr>
              <a:t>áldozatsegítő szolgáltatások egymásra épüljenek, fejleszthetővé váljanak, minőségük javuljon;</a:t>
            </a:r>
          </a:p>
          <a:p>
            <a:pPr algn="l">
              <a:buFont typeface="Times New Roman" pitchFamily="16" charset="0"/>
              <a:buChar char="•"/>
            </a:pPr>
            <a:r>
              <a:rPr lang="hu-HU">
                <a:solidFill>
                  <a:schemeClr val="tx2"/>
                </a:solidFill>
              </a:rPr>
              <a:t> a sérelmek kezelését célzó ellátó rendszer hatékonyabbá tétele, rugalmasabb, személyre szabott áldozatsegítés;</a:t>
            </a:r>
          </a:p>
          <a:p>
            <a:pPr algn="l">
              <a:buFont typeface="Times New Roman" pitchFamily="16" charset="0"/>
              <a:buChar char="•"/>
            </a:pPr>
            <a:r>
              <a:rPr lang="hu-HU">
                <a:solidFill>
                  <a:schemeClr val="tx2"/>
                </a:solidFill>
              </a:rPr>
              <a:t>a tevékenység koordinálásával a lakosság életminőségét javító szolgáltató rendszer jöjjön létre; </a:t>
            </a:r>
          </a:p>
          <a:p>
            <a:pPr algn="l">
              <a:buFont typeface="Times New Roman" pitchFamily="16" charset="0"/>
              <a:buChar char="•"/>
            </a:pPr>
            <a:r>
              <a:rPr lang="hu-HU">
                <a:solidFill>
                  <a:schemeClr val="tx2"/>
                </a:solidFill>
              </a:rPr>
              <a:t>országos adaptálásra érdemes programok, a már működő jó gyakorlatok elterjesztése.</a:t>
            </a:r>
          </a:p>
          <a:p>
            <a:pPr algn="l">
              <a:buFont typeface="Times New Roman" pitchFamily="16" charset="0"/>
              <a:buChar char="•"/>
            </a:pPr>
            <a:endParaRPr lang="hu-HU">
              <a:solidFill>
                <a:schemeClr val="tx2"/>
              </a:solidFill>
            </a:endParaRPr>
          </a:p>
          <a:p>
            <a:pPr algn="l">
              <a:buFont typeface="Times New Roman" pitchFamily="16" charset="0"/>
              <a:buChar char="•"/>
            </a:pPr>
            <a:endParaRPr lang="hu-HU">
              <a:solidFill>
                <a:schemeClr val="tx2"/>
              </a:solidFill>
            </a:endParaRPr>
          </a:p>
          <a:p>
            <a:pPr algn="l">
              <a:buFont typeface="Times New Roman" pitchFamily="16" charset="0"/>
              <a:buChar char="•"/>
            </a:pPr>
            <a:endParaRPr lang="hu-HU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1"/>
          <p:cNvSpPr txBox="1">
            <a:spLocks noChangeArrowheads="1"/>
          </p:cNvSpPr>
          <p:nvPr/>
        </p:nvSpPr>
        <p:spPr bwMode="auto">
          <a:xfrm>
            <a:off x="684213" y="2492375"/>
            <a:ext cx="7773987" cy="1108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hu-HU" sz="3200" b="1">
              <a:solidFill>
                <a:srgbClr val="376092"/>
              </a:solidFill>
              <a:latin typeface="Calibri" pitchFamily="34" charset="0"/>
            </a:endParaRPr>
          </a:p>
        </p:txBody>
      </p:sp>
      <p:sp>
        <p:nvSpPr>
          <p:cNvPr id="8195" name="Text Box 2"/>
          <p:cNvSpPr txBox="1">
            <a:spLocks noChangeArrowheads="1"/>
          </p:cNvSpPr>
          <p:nvPr/>
        </p:nvSpPr>
        <p:spPr bwMode="auto">
          <a:xfrm>
            <a:off x="395288" y="1773238"/>
            <a:ext cx="7377112" cy="3865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spcBef>
                <a:spcPts val="8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hu-HU" sz="2400">
              <a:solidFill>
                <a:srgbClr val="595959"/>
              </a:solidFill>
              <a:latin typeface="Calibri" pitchFamily="34" charset="0"/>
            </a:endParaRPr>
          </a:p>
        </p:txBody>
      </p:sp>
      <p:graphicFrame>
        <p:nvGraphicFramePr>
          <p:cNvPr id="3075" name="Group 3"/>
          <p:cNvGraphicFramePr>
            <a:graphicFrameLocks noGrp="1"/>
          </p:cNvGraphicFramePr>
          <p:nvPr/>
        </p:nvGraphicFramePr>
        <p:xfrm>
          <a:off x="3109913" y="3336925"/>
          <a:ext cx="2925762" cy="182563"/>
        </p:xfrm>
        <a:graphic>
          <a:graphicData uri="http://schemas.openxmlformats.org/drawingml/2006/table">
            <a:tbl>
              <a:tblPr/>
              <a:tblGrid>
                <a:gridCol w="2925762"/>
              </a:tblGrid>
              <a:tr h="18256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hu-H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8EB4E3"/>
                        </a:solidFill>
                        <a:effectLst/>
                        <a:latin typeface="Times New Roman" pitchFamily="16" charset="0"/>
                        <a:cs typeface="Times New Roman" pitchFamily="16" charset="0"/>
                      </a:endParaRPr>
                    </a:p>
                  </a:txBody>
                  <a:tcPr marL="68760" marR="68760" marT="756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819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425" y="549275"/>
            <a:ext cx="2533650" cy="752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8199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188913"/>
            <a:ext cx="2017712" cy="2062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8200" name="Rectangle 8"/>
          <p:cNvSpPr>
            <a:spLocks noGrp="1" noChangeArrowheads="1"/>
          </p:cNvSpPr>
          <p:nvPr>
            <p:ph type="title"/>
          </p:nvPr>
        </p:nvSpPr>
        <p:spPr>
          <a:xfrm>
            <a:off x="323850" y="2060575"/>
            <a:ext cx="8443913" cy="792163"/>
          </a:xfrm>
        </p:spPr>
        <p:txBody>
          <a:bodyPr/>
          <a:lstStyle/>
          <a:p>
            <a:r>
              <a:rPr lang="hu-HU" sz="2400" smtClean="0">
                <a:solidFill>
                  <a:schemeClr val="accent2"/>
                </a:solidFill>
                <a:latin typeface="Arial" charset="0"/>
              </a:rPr>
              <a:t>Együttműködés érinti </a:t>
            </a:r>
            <a:r>
              <a:rPr lang="hu-HU" sz="2800" smtClean="0">
                <a:latin typeface="Arial" charset="0"/>
              </a:rPr>
              <a:t> </a:t>
            </a:r>
          </a:p>
        </p:txBody>
      </p:sp>
      <p:sp>
        <p:nvSpPr>
          <p:cNvPr id="8201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95288" y="2205038"/>
            <a:ext cx="8289925" cy="3919537"/>
          </a:xfrm>
        </p:spPr>
        <p:txBody>
          <a:bodyPr/>
          <a:lstStyle/>
          <a:p>
            <a:endParaRPr lang="hu-HU" smtClean="0">
              <a:latin typeface="Arial" charset="0"/>
            </a:endParaRPr>
          </a:p>
          <a:p>
            <a:endParaRPr lang="hu-HU" smtClean="0">
              <a:latin typeface="Arial" charset="0"/>
            </a:endParaRPr>
          </a:p>
          <a:p>
            <a:endParaRPr lang="hu-HU" smtClean="0">
              <a:latin typeface="Arial" charset="0"/>
            </a:endParaRP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468313" y="2636838"/>
            <a:ext cx="83518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hu-HU"/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1095375" y="2944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hu-HU"/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1711325" y="36655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hu-HU"/>
          </a:p>
        </p:txBody>
      </p:sp>
      <p:sp>
        <p:nvSpPr>
          <p:cNvPr id="8205" name="Rectangle 13"/>
          <p:cNvSpPr>
            <a:spLocks noChangeArrowheads="1"/>
          </p:cNvSpPr>
          <p:nvPr/>
        </p:nvSpPr>
        <p:spPr bwMode="auto">
          <a:xfrm>
            <a:off x="250825" y="2924175"/>
            <a:ext cx="8642350" cy="38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buFont typeface="Times New Roman" pitchFamily="16" charset="0"/>
              <a:buChar char="•"/>
            </a:pPr>
            <a:r>
              <a:rPr lang="hu-HU">
                <a:solidFill>
                  <a:schemeClr val="tx2"/>
                </a:solidFill>
              </a:rPr>
              <a:t>Potenciális áldozatokat;</a:t>
            </a:r>
          </a:p>
          <a:p>
            <a:pPr algn="l">
              <a:buFont typeface="Times New Roman" pitchFamily="16" charset="0"/>
              <a:buChar char="•"/>
            </a:pPr>
            <a:r>
              <a:rPr lang="hu-HU">
                <a:solidFill>
                  <a:schemeClr val="tx2"/>
                </a:solidFill>
              </a:rPr>
              <a:t>Bűncselekmények áldozatait;</a:t>
            </a:r>
          </a:p>
          <a:p>
            <a:pPr algn="l">
              <a:buFont typeface="Times New Roman" pitchFamily="16" charset="0"/>
              <a:buChar char="•"/>
            </a:pPr>
            <a:r>
              <a:rPr lang="hu-HU">
                <a:solidFill>
                  <a:schemeClr val="tx2"/>
                </a:solidFill>
              </a:rPr>
              <a:t>Áldozatvédelemben, áldozatsegítésben érintett áldozatokkal kapcsolatba kerülő szakembereket.</a:t>
            </a:r>
          </a:p>
          <a:p>
            <a:pPr algn="l"/>
            <a:endParaRPr lang="hu-HU">
              <a:solidFill>
                <a:schemeClr val="tx2"/>
              </a:solidFill>
            </a:endParaRPr>
          </a:p>
          <a:p>
            <a:r>
              <a:rPr lang="hu-HU" sz="2400">
                <a:solidFill>
                  <a:schemeClr val="accent2"/>
                </a:solidFill>
              </a:rPr>
              <a:t>Együttműködés gyakorlati megvalósulása</a:t>
            </a:r>
          </a:p>
          <a:p>
            <a:endParaRPr lang="hu-HU" sz="2400">
              <a:solidFill>
                <a:schemeClr val="accent2"/>
              </a:solidFill>
            </a:endParaRPr>
          </a:p>
          <a:p>
            <a:pPr algn="l">
              <a:buFont typeface="Times New Roman" pitchFamily="16" charset="0"/>
              <a:buChar char="•"/>
            </a:pPr>
            <a:r>
              <a:rPr lang="hu-HU">
                <a:solidFill>
                  <a:schemeClr val="tx1"/>
                </a:solidFill>
              </a:rPr>
              <a:t>Esetmegbeszélések,</a:t>
            </a:r>
          </a:p>
          <a:p>
            <a:pPr algn="l">
              <a:buFont typeface="Times New Roman" pitchFamily="16" charset="0"/>
              <a:buChar char="•"/>
            </a:pPr>
            <a:r>
              <a:rPr lang="hu-HU">
                <a:solidFill>
                  <a:schemeClr val="tx1"/>
                </a:solidFill>
              </a:rPr>
              <a:t>Munkacsoport megbeszélések,</a:t>
            </a:r>
          </a:p>
          <a:p>
            <a:pPr algn="l">
              <a:buFont typeface="Times New Roman" pitchFamily="16" charset="0"/>
              <a:buChar char="•"/>
            </a:pPr>
            <a:r>
              <a:rPr lang="hu-HU">
                <a:solidFill>
                  <a:schemeClr val="tx1"/>
                </a:solidFill>
              </a:rPr>
              <a:t>Tréningek, Képzések;</a:t>
            </a:r>
          </a:p>
          <a:p>
            <a:pPr algn="l">
              <a:buFont typeface="Times New Roman" pitchFamily="16" charset="0"/>
              <a:buChar char="•"/>
            </a:pPr>
            <a:r>
              <a:rPr lang="hu-HU">
                <a:solidFill>
                  <a:schemeClr val="tx1"/>
                </a:solidFill>
              </a:rPr>
              <a:t>Konferenciák, Rendezvények</a:t>
            </a:r>
          </a:p>
          <a:p>
            <a:pPr algn="l">
              <a:buFont typeface="Times New Roman" pitchFamily="16" charset="0"/>
              <a:buChar char="•"/>
            </a:pPr>
            <a:r>
              <a:rPr lang="hu-HU">
                <a:solidFill>
                  <a:schemeClr val="tx1"/>
                </a:solidFill>
              </a:rPr>
              <a:t>Pályázatok, Projektek,</a:t>
            </a:r>
          </a:p>
          <a:p>
            <a:pPr algn="l"/>
            <a:endParaRPr lang="hu-H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1"/>
          <p:cNvSpPr txBox="1">
            <a:spLocks noChangeArrowheads="1"/>
          </p:cNvSpPr>
          <p:nvPr/>
        </p:nvSpPr>
        <p:spPr bwMode="auto">
          <a:xfrm>
            <a:off x="684213" y="2492375"/>
            <a:ext cx="7773987" cy="1108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hu-HU" sz="3200" b="1">
              <a:solidFill>
                <a:srgbClr val="376092"/>
              </a:solidFill>
              <a:latin typeface="Calibri" pitchFamily="34" charset="0"/>
            </a:endParaRPr>
          </a:p>
        </p:txBody>
      </p:sp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395288" y="1773238"/>
            <a:ext cx="7377112" cy="3865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spcBef>
                <a:spcPts val="8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hu-HU" sz="2400">
              <a:solidFill>
                <a:srgbClr val="595959"/>
              </a:solidFill>
              <a:latin typeface="Calibri" pitchFamily="34" charset="0"/>
            </a:endParaRPr>
          </a:p>
        </p:txBody>
      </p:sp>
      <p:graphicFrame>
        <p:nvGraphicFramePr>
          <p:cNvPr id="3075" name="Group 3"/>
          <p:cNvGraphicFramePr>
            <a:graphicFrameLocks noGrp="1"/>
          </p:cNvGraphicFramePr>
          <p:nvPr/>
        </p:nvGraphicFramePr>
        <p:xfrm>
          <a:off x="3109913" y="3336925"/>
          <a:ext cx="2925762" cy="182563"/>
        </p:xfrm>
        <a:graphic>
          <a:graphicData uri="http://schemas.openxmlformats.org/drawingml/2006/table">
            <a:tbl>
              <a:tblPr/>
              <a:tblGrid>
                <a:gridCol w="2925762"/>
              </a:tblGrid>
              <a:tr h="18256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hu-H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8EB4E3"/>
                        </a:solidFill>
                        <a:effectLst/>
                        <a:latin typeface="Times New Roman" pitchFamily="16" charset="0"/>
                        <a:cs typeface="Times New Roman" pitchFamily="16" charset="0"/>
                      </a:endParaRPr>
                    </a:p>
                  </a:txBody>
                  <a:tcPr marL="68760" marR="68760" marT="756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922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425" y="549275"/>
            <a:ext cx="2533650" cy="752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9223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188913"/>
            <a:ext cx="2017712" cy="2062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9224" name="Rectangle 8"/>
          <p:cNvSpPr>
            <a:spLocks noGrp="1" noChangeArrowheads="1"/>
          </p:cNvSpPr>
          <p:nvPr>
            <p:ph type="title"/>
          </p:nvPr>
        </p:nvSpPr>
        <p:spPr>
          <a:xfrm>
            <a:off x="323850" y="2060575"/>
            <a:ext cx="8443913" cy="792163"/>
          </a:xfrm>
        </p:spPr>
        <p:txBody>
          <a:bodyPr/>
          <a:lstStyle/>
          <a:p>
            <a:r>
              <a:rPr lang="hu-HU" sz="2400" smtClean="0">
                <a:solidFill>
                  <a:schemeClr val="accent2"/>
                </a:solidFill>
                <a:latin typeface="Arial" charset="0"/>
              </a:rPr>
              <a:t>Együttműködés hozadéka  </a:t>
            </a:r>
            <a:r>
              <a:rPr lang="hu-HU" sz="2800" smtClean="0">
                <a:latin typeface="Arial" charset="0"/>
              </a:rPr>
              <a:t> </a:t>
            </a:r>
          </a:p>
        </p:txBody>
      </p:sp>
      <p:sp>
        <p:nvSpPr>
          <p:cNvPr id="9225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95288" y="2205038"/>
            <a:ext cx="8289925" cy="3919537"/>
          </a:xfrm>
        </p:spPr>
        <p:txBody>
          <a:bodyPr/>
          <a:lstStyle/>
          <a:p>
            <a:endParaRPr lang="hu-HU" smtClean="0">
              <a:latin typeface="Arial" charset="0"/>
            </a:endParaRPr>
          </a:p>
          <a:p>
            <a:endParaRPr lang="hu-HU" smtClean="0">
              <a:latin typeface="Arial" charset="0"/>
            </a:endParaRPr>
          </a:p>
          <a:p>
            <a:endParaRPr lang="hu-HU" smtClean="0">
              <a:latin typeface="Arial" charset="0"/>
            </a:endParaRP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468313" y="2636838"/>
            <a:ext cx="83518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hu-HU"/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1095375" y="2944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hu-HU"/>
          </a:p>
        </p:txBody>
      </p:sp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1711325" y="36655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hu-HU"/>
          </a:p>
        </p:txBody>
      </p:sp>
      <p:sp>
        <p:nvSpPr>
          <p:cNvPr id="9229" name="Rectangle 13"/>
          <p:cNvSpPr>
            <a:spLocks noChangeArrowheads="1"/>
          </p:cNvSpPr>
          <p:nvPr/>
        </p:nvSpPr>
        <p:spPr bwMode="auto">
          <a:xfrm>
            <a:off x="250825" y="2924175"/>
            <a:ext cx="8642350" cy="523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hu-HU">
                <a:solidFill>
                  <a:schemeClr val="tx2"/>
                </a:solidFill>
              </a:rPr>
              <a:t>a rendőrség folyamatosan gyűjti, elemzi, értékeli a jellemző áldozati magatartásokat, a bűncselekmények létrejöttét segítő okokat, körülményeket, az új elkövetési módokat, évente értékelő jelentést készít az áldozatvédelem helyzetéről, az áldozati jogok érvényesüléséről, a civil szervezetek első-kézből értesülnek ezen információkról; </a:t>
            </a:r>
          </a:p>
          <a:p>
            <a:pPr algn="l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hu-HU">
                <a:solidFill>
                  <a:schemeClr val="tx2"/>
                </a:solidFill>
              </a:rPr>
              <a:t>Szakmai ismeretek átadása, érzékenyítés a civil szervezetek részéről;</a:t>
            </a:r>
          </a:p>
          <a:p>
            <a:pPr algn="l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hu-HU">
                <a:solidFill>
                  <a:schemeClr val="tx2"/>
                </a:solidFill>
              </a:rPr>
              <a:t>a rendőrség hidat képez az áldozatsegítésben érintett más kormányzati szervek és a civil szervezetek között;</a:t>
            </a:r>
          </a:p>
          <a:p>
            <a:pPr algn="l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hu-HU">
                <a:solidFill>
                  <a:schemeClr val="tx2"/>
                </a:solidFill>
              </a:rPr>
              <a:t> közös rendezvények lehetőséget teremtenek kapcsolatok bővítésére, a személyes kapcsolatok kiépítésével áldozatok még gyorsabban kerülnek ellátásba;</a:t>
            </a:r>
          </a:p>
          <a:p>
            <a:pPr algn="l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hu-HU">
                <a:solidFill>
                  <a:schemeClr val="tx2"/>
                </a:solidFill>
              </a:rPr>
              <a:t>egymás tapasztalatainak beépítése a mindennapi munkába (Nk-i tapasztalatok)</a:t>
            </a:r>
          </a:p>
          <a:p>
            <a:pPr algn="l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hu-HU">
                <a:solidFill>
                  <a:schemeClr val="tx2"/>
                </a:solidFill>
              </a:rPr>
              <a:t> tükör a hiányosságok feltárására, megoldás közös kidolgozása;</a:t>
            </a:r>
          </a:p>
          <a:p>
            <a:pPr algn="l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hu-HU">
                <a:solidFill>
                  <a:schemeClr val="tx2"/>
                </a:solidFill>
              </a:rPr>
              <a:t> egymás pozíciójának javítása pályázatok benyújtásakor;</a:t>
            </a:r>
          </a:p>
          <a:p>
            <a:pPr algn="l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hu-HU">
                <a:solidFill>
                  <a:schemeClr val="tx2"/>
                </a:solidFill>
              </a:rPr>
              <a:t>Azon áldozatok is ellátásba kerülhetnek akik valamilyen oknál fogva nem kaptak segítséget az állami áldozatsegítő szolgálattól.</a:t>
            </a:r>
          </a:p>
          <a:p>
            <a:pPr algn="l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endParaRPr lang="hu-HU">
              <a:solidFill>
                <a:schemeClr val="tx2"/>
              </a:solidFill>
            </a:endParaRPr>
          </a:p>
          <a:p>
            <a:pPr algn="l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endParaRPr lang="hu-HU">
              <a:solidFill>
                <a:schemeClr val="tx2"/>
              </a:solidFill>
            </a:endParaRPr>
          </a:p>
          <a:p>
            <a:pPr algn="l"/>
            <a:endParaRPr lang="hu-HU">
              <a:solidFill>
                <a:schemeClr val="tx2"/>
              </a:solidFill>
            </a:endParaRPr>
          </a:p>
          <a:p>
            <a:endParaRPr lang="hu-HU" sz="2400">
              <a:solidFill>
                <a:schemeClr val="accent2"/>
              </a:solidFill>
            </a:endParaRPr>
          </a:p>
          <a:p>
            <a:pPr algn="l">
              <a:buFont typeface="Times New Roman" pitchFamily="16" charset="0"/>
              <a:buChar char="•"/>
            </a:pPr>
            <a:endParaRPr lang="hu-H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1"/>
          <p:cNvSpPr txBox="1">
            <a:spLocks noChangeArrowheads="1"/>
          </p:cNvSpPr>
          <p:nvPr/>
        </p:nvSpPr>
        <p:spPr bwMode="auto">
          <a:xfrm>
            <a:off x="684213" y="2492375"/>
            <a:ext cx="7773987" cy="1108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hu-HU" sz="3200" b="1">
              <a:solidFill>
                <a:srgbClr val="376092"/>
              </a:solidFill>
              <a:latin typeface="Calibri" pitchFamily="34" charset="0"/>
            </a:endParaRPr>
          </a:p>
        </p:txBody>
      </p:sp>
      <p:sp>
        <p:nvSpPr>
          <p:cNvPr id="10243" name="Text Box 2"/>
          <p:cNvSpPr txBox="1">
            <a:spLocks noChangeArrowheads="1"/>
          </p:cNvSpPr>
          <p:nvPr/>
        </p:nvSpPr>
        <p:spPr bwMode="auto">
          <a:xfrm>
            <a:off x="395288" y="1773238"/>
            <a:ext cx="7377112" cy="3865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spcBef>
                <a:spcPts val="8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hu-HU" sz="2400">
              <a:solidFill>
                <a:srgbClr val="595959"/>
              </a:solidFill>
              <a:latin typeface="Calibri" pitchFamily="34" charset="0"/>
            </a:endParaRPr>
          </a:p>
        </p:txBody>
      </p:sp>
      <p:graphicFrame>
        <p:nvGraphicFramePr>
          <p:cNvPr id="3075" name="Group 3"/>
          <p:cNvGraphicFramePr>
            <a:graphicFrameLocks noGrp="1"/>
          </p:cNvGraphicFramePr>
          <p:nvPr/>
        </p:nvGraphicFramePr>
        <p:xfrm>
          <a:off x="3109913" y="3336925"/>
          <a:ext cx="2925762" cy="182563"/>
        </p:xfrm>
        <a:graphic>
          <a:graphicData uri="http://schemas.openxmlformats.org/drawingml/2006/table">
            <a:tbl>
              <a:tblPr/>
              <a:tblGrid>
                <a:gridCol w="2925762"/>
              </a:tblGrid>
              <a:tr h="18256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hu-H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8EB4E3"/>
                        </a:solidFill>
                        <a:effectLst/>
                        <a:latin typeface="Times New Roman" pitchFamily="16" charset="0"/>
                        <a:cs typeface="Times New Roman" pitchFamily="16" charset="0"/>
                      </a:endParaRPr>
                    </a:p>
                  </a:txBody>
                  <a:tcPr marL="68760" marR="68760" marT="756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024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425" y="549275"/>
            <a:ext cx="2533650" cy="752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0247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188913"/>
            <a:ext cx="2017712" cy="2062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0248" name="Rectangle 8"/>
          <p:cNvSpPr>
            <a:spLocks noGrp="1" noChangeArrowheads="1"/>
          </p:cNvSpPr>
          <p:nvPr>
            <p:ph type="title"/>
          </p:nvPr>
        </p:nvSpPr>
        <p:spPr>
          <a:xfrm>
            <a:off x="323850" y="2060575"/>
            <a:ext cx="8443913" cy="792163"/>
          </a:xfrm>
        </p:spPr>
        <p:txBody>
          <a:bodyPr/>
          <a:lstStyle/>
          <a:p>
            <a:r>
              <a:rPr lang="hu-HU" sz="2400" smtClean="0">
                <a:solidFill>
                  <a:schemeClr val="accent2"/>
                </a:solidFill>
                <a:latin typeface="Arial" charset="0"/>
              </a:rPr>
              <a:t>Fejlesztésre, megoldásra váró feladatok  </a:t>
            </a:r>
            <a:r>
              <a:rPr lang="hu-HU" sz="2800" smtClean="0">
                <a:latin typeface="Arial" charset="0"/>
              </a:rPr>
              <a:t> </a:t>
            </a:r>
          </a:p>
        </p:txBody>
      </p:sp>
      <p:sp>
        <p:nvSpPr>
          <p:cNvPr id="10249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95288" y="2205038"/>
            <a:ext cx="8289925" cy="3919537"/>
          </a:xfrm>
        </p:spPr>
        <p:txBody>
          <a:bodyPr/>
          <a:lstStyle/>
          <a:p>
            <a:endParaRPr lang="hu-HU" smtClean="0">
              <a:latin typeface="Arial" charset="0"/>
            </a:endParaRPr>
          </a:p>
          <a:p>
            <a:endParaRPr lang="hu-HU" smtClean="0">
              <a:latin typeface="Arial" charset="0"/>
            </a:endParaRPr>
          </a:p>
          <a:p>
            <a:endParaRPr lang="hu-HU" smtClean="0">
              <a:latin typeface="Arial" charset="0"/>
            </a:endParaRP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468313" y="2636838"/>
            <a:ext cx="83518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/>
            <a:endParaRPr lang="hu-HU"/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1095375" y="2944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/>
            <a:endParaRPr lang="hu-HU"/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1711325" y="36655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/>
            <a:endParaRPr lang="hu-HU"/>
          </a:p>
        </p:txBody>
      </p:sp>
      <p:sp>
        <p:nvSpPr>
          <p:cNvPr id="10253" name="Rectangle 13"/>
          <p:cNvSpPr>
            <a:spLocks noChangeArrowheads="1"/>
          </p:cNvSpPr>
          <p:nvPr/>
        </p:nvSpPr>
        <p:spPr bwMode="auto">
          <a:xfrm>
            <a:off x="250825" y="2924175"/>
            <a:ext cx="8642350" cy="479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hu-HU">
                <a:solidFill>
                  <a:schemeClr val="tx2"/>
                </a:solidFill>
              </a:rPr>
              <a:t>Nem formalizált együttműködés esetén személyfüggőség (fluktuáció, vezető csere, átszervezés, leépítés);</a:t>
            </a:r>
          </a:p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hu-HU">
                <a:solidFill>
                  <a:schemeClr val="tx2"/>
                </a:solidFill>
              </a:rPr>
              <a:t>Hierarchiából adódóan (kötelező, utasítás alapján történő részvétel) időnként motiválatlanok a képzéseken, tréningeken megjelent kollégák;</a:t>
            </a:r>
          </a:p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hu-HU">
                <a:solidFill>
                  <a:schemeClr val="tx2"/>
                </a:solidFill>
              </a:rPr>
              <a:t>Protokollok kidolgozásának fontossága (együttműködés szervezettebbé tétele),</a:t>
            </a:r>
          </a:p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hu-HU">
                <a:solidFill>
                  <a:schemeClr val="tx2"/>
                </a:solidFill>
              </a:rPr>
              <a:t>Civil szervezetek által nyújtott tudásanyag beépítése a rendőrök iskolarendszerű képzésébe;</a:t>
            </a:r>
          </a:p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hu-HU">
                <a:solidFill>
                  <a:schemeClr val="tx2"/>
                </a:solidFill>
              </a:rPr>
              <a:t>Együttműködés eredményei (képzések, viták, fórumok) eredményei beépülésének, gyakorlati munka során történő alkalmazásának mérése, utánkövetése,</a:t>
            </a:r>
          </a:p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hu-HU">
                <a:solidFill>
                  <a:schemeClr val="tx2"/>
                </a:solidFill>
              </a:rPr>
              <a:t>Nemzetközi kapcsolatok kiépítésének segítése;</a:t>
            </a:r>
          </a:p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hu-HU">
                <a:solidFill>
                  <a:schemeClr val="tx2"/>
                </a:solidFill>
              </a:rPr>
              <a:t>Gyakoribb tapasztalatcserék;</a:t>
            </a:r>
          </a:p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hu-HU">
                <a:solidFill>
                  <a:schemeClr val="tx2"/>
                </a:solidFill>
              </a:rPr>
              <a:t>Rendőrök érzékenyítése, információval történő ellátása civil szervezetek létéről, tevékenységéről;</a:t>
            </a:r>
          </a:p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endParaRPr lang="hu-HU">
              <a:solidFill>
                <a:schemeClr val="tx2"/>
              </a:solidFill>
            </a:endParaRPr>
          </a:p>
          <a:p>
            <a:pPr algn="l" defTabSz="914400">
              <a:lnSpc>
                <a:spcPct val="8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endParaRPr lang="hu-HU">
              <a:solidFill>
                <a:schemeClr val="tx2"/>
              </a:solidFill>
            </a:endParaRPr>
          </a:p>
          <a:p>
            <a:pPr algn="l" defTabSz="914400"/>
            <a:endParaRPr lang="hu-HU">
              <a:solidFill>
                <a:schemeClr val="tx2"/>
              </a:solidFill>
            </a:endParaRPr>
          </a:p>
          <a:p>
            <a:pPr defTabSz="914400"/>
            <a:endParaRPr lang="hu-HU" sz="2400">
              <a:solidFill>
                <a:schemeClr val="accent2"/>
              </a:solidFill>
            </a:endParaRPr>
          </a:p>
          <a:p>
            <a:pPr algn="l" defTabSz="914400">
              <a:buFont typeface="Times New Roman" pitchFamily="16" charset="0"/>
              <a:buChar char="•"/>
            </a:pPr>
            <a:endParaRPr lang="hu-H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éma">
  <a:themeElements>
    <a:clrScheme name="Office-tém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-téma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Office-tém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tém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613</TotalTime>
  <Words>1023</Words>
  <Application>Microsoft Office PowerPoint</Application>
  <PresentationFormat>Diavetítés a képernyőre (4:3 oldalarány)</PresentationFormat>
  <Paragraphs>157</Paragraphs>
  <Slides>14</Slides>
  <Notes>14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14</vt:i4>
      </vt:variant>
    </vt:vector>
  </HeadingPairs>
  <TitlesOfParts>
    <vt:vector size="15" baseType="lpstr">
      <vt:lpstr>Office-téma</vt:lpstr>
      <vt:lpstr>1. dia</vt:lpstr>
      <vt:lpstr>2. dia</vt:lpstr>
      <vt:lpstr>A kormány szerepvállalása az áldozatvédelemben </vt:lpstr>
      <vt:lpstr>A rendőrség  szerepvállalása az áldozatvédelemben </vt:lpstr>
      <vt:lpstr>Jogi keretek </vt:lpstr>
      <vt:lpstr>Civil szervezetek – Rendőrség együttműködésének célja </vt:lpstr>
      <vt:lpstr>Együttműködés érinti  </vt:lpstr>
      <vt:lpstr>Együttműködés hozadéka   </vt:lpstr>
      <vt:lpstr>Fejlesztésre, megoldásra váró feladatok   </vt:lpstr>
      <vt:lpstr>Közös pályázatban rejlő lehetőségek I.    </vt:lpstr>
      <vt:lpstr>Közös pályázatban rejlő lehetőségek  II.  </vt:lpstr>
      <vt:lpstr>Rendőrség legfontosabb civil partnerei  </vt:lpstr>
      <vt:lpstr>Fehérgyűrű Közhasznú Egyesülettel való együttműködés gyakorlati megvalósulása  </vt:lpstr>
      <vt:lpstr>Köszönöm megtisztelő figyelmüket!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Fehér Gyűrű Közhasznú Egyesület</dc:title>
  <dc:creator>Notebook</dc:creator>
  <cp:lastModifiedBy>Notebook</cp:lastModifiedBy>
  <cp:revision>92</cp:revision>
  <cp:lastPrinted>1601-01-01T00:00:00Z</cp:lastPrinted>
  <dcterms:created xsi:type="dcterms:W3CDTF">2013-03-28T14:01:53Z</dcterms:created>
  <dcterms:modified xsi:type="dcterms:W3CDTF">2014-02-19T09:34:28Z</dcterms:modified>
</cp:coreProperties>
</file>