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8"/>
  </p:handoutMasterIdLst>
  <p:sldIdLst>
    <p:sldId id="266" r:id="rId2"/>
    <p:sldId id="270" r:id="rId3"/>
    <p:sldId id="267" r:id="rId4"/>
    <p:sldId id="268" r:id="rId5"/>
    <p:sldId id="269" r:id="rId6"/>
    <p:sldId id="271" r:id="rId7"/>
  </p:sldIdLst>
  <p:sldSz cx="9144000" cy="6858000" type="screen4x3"/>
  <p:notesSz cx="6670675" cy="99298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890838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31338"/>
            <a:ext cx="2890838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98366E8-98E9-41A0-91D0-00A6FD3BC7C4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3BF2FD-F19A-444D-9570-657C03840F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702C09-4AF3-48C8-AD23-576EEF8832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0FD189-2F2C-4436-8550-55241902EF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6F3C11-D699-4D5E-BD62-66F8253B9D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5959E0-E7D7-4092-8797-226E02033B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5E625C-8949-4201-98CC-548E77EC02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3162D-FCC7-4776-8B0D-7E05085C37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CA8FD1-F65A-4C10-95E7-484784C251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19AC7C-A7F5-4D92-9740-12BD88E622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85293E-4170-45F5-9914-DCC579171D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538B0A-7532-42DE-9830-E6AD75B5D8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9DD734A-C8D5-498C-9D32-4818EFCB272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76475"/>
            <a:ext cx="8229600" cy="41656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GB" sz="5400" smtClean="0"/>
              <a:t>How it works in Scotland</a:t>
            </a:r>
          </a:p>
          <a:p>
            <a:pPr algn="ctr" eaLnBrk="1" hangingPunct="1">
              <a:buFontTx/>
              <a:buNone/>
              <a:defRPr/>
            </a:pPr>
            <a:endParaRPr lang="en-GB" sz="5400" smtClean="0"/>
          </a:p>
          <a:p>
            <a:pPr algn="ctr" eaLnBrk="1" hangingPunct="1">
              <a:buFontTx/>
              <a:buNone/>
              <a:defRPr/>
            </a:pPr>
            <a:endParaRPr lang="en-GB" smtClean="0"/>
          </a:p>
          <a:p>
            <a:pPr algn="ctr" eaLnBrk="1" hangingPunct="1">
              <a:buFontTx/>
              <a:buNone/>
              <a:defRPr/>
            </a:pPr>
            <a:r>
              <a:rPr lang="en-GB" smtClean="0"/>
              <a:t>David McKenna</a:t>
            </a:r>
          </a:p>
          <a:p>
            <a:pPr algn="ctr" eaLnBrk="1" hangingPunct="1">
              <a:buFontTx/>
              <a:buNone/>
              <a:defRPr/>
            </a:pPr>
            <a:r>
              <a:rPr lang="en-GB" smtClean="0"/>
              <a:t>Chief Executive</a:t>
            </a:r>
          </a:p>
        </p:txBody>
      </p:sp>
      <p:pic>
        <p:nvPicPr>
          <p:cNvPr id="14343" name="Picture_x0020_1" descr="NewVSScolourlogo"/>
          <p:cNvPicPr>
            <a:picLocks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2555875" y="549275"/>
            <a:ext cx="4043363" cy="863600"/>
          </a:xfr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>
              <a:latin typeface="Microsoft JhengHei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600200"/>
            <a:ext cx="7643812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GB" smtClean="0"/>
              <a:t>6 Million population</a:t>
            </a:r>
          </a:p>
          <a:p>
            <a:pPr eaLnBrk="1" hangingPunct="1">
              <a:defRPr/>
            </a:pPr>
            <a:r>
              <a:rPr lang="en-GB" smtClean="0"/>
              <a:t>500,000 crimes reported</a:t>
            </a:r>
          </a:p>
          <a:p>
            <a:pPr eaLnBrk="1" hangingPunct="1">
              <a:defRPr/>
            </a:pPr>
            <a:r>
              <a:rPr lang="en-GB" smtClean="0"/>
              <a:t>100,000 referred automatically</a:t>
            </a:r>
          </a:p>
          <a:p>
            <a:pPr eaLnBrk="1" hangingPunct="1">
              <a:defRPr/>
            </a:pPr>
            <a:r>
              <a:rPr lang="en-GB" smtClean="0"/>
              <a:t>80,000 witnesses supported in court</a:t>
            </a:r>
          </a:p>
          <a:p>
            <a:pPr eaLnBrk="1" hangingPunct="1">
              <a:defRPr/>
            </a:pPr>
            <a:r>
              <a:rPr lang="en-GB" smtClean="0"/>
              <a:t>800 volunteers</a:t>
            </a:r>
          </a:p>
          <a:p>
            <a:pPr eaLnBrk="1" hangingPunct="1">
              <a:defRPr/>
            </a:pPr>
            <a:r>
              <a:rPr lang="en-GB" smtClean="0"/>
              <a:t>180 staff</a:t>
            </a:r>
          </a:p>
          <a:p>
            <a:pPr eaLnBrk="1" hangingPunct="1">
              <a:defRPr/>
            </a:pPr>
            <a:r>
              <a:rPr lang="en-GB" smtClean="0"/>
              <a:t>6 Million Euros</a:t>
            </a:r>
          </a:p>
        </p:txBody>
      </p:sp>
      <p:pic>
        <p:nvPicPr>
          <p:cNvPr id="4099" name="Picture_x0020_1" descr="NewVSScolour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6153150"/>
            <a:ext cx="225742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/>
              <a:t>Victim Support Scotland is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2060575"/>
            <a:ext cx="7499350" cy="4065588"/>
          </a:xfrm>
        </p:spPr>
        <p:txBody>
          <a:bodyPr/>
          <a:lstStyle/>
          <a:p>
            <a:pPr eaLnBrk="1" hangingPunct="1">
              <a:defRPr/>
            </a:pPr>
            <a:r>
              <a:rPr lang="en-GB" smtClean="0"/>
              <a:t>Independent Charity</a:t>
            </a:r>
          </a:p>
          <a:p>
            <a:pPr eaLnBrk="1" hangingPunct="1">
              <a:defRPr/>
            </a:pPr>
            <a:r>
              <a:rPr lang="en-GB" smtClean="0"/>
              <a:t>80% funded by Government</a:t>
            </a:r>
          </a:p>
          <a:p>
            <a:pPr eaLnBrk="1" hangingPunct="1">
              <a:defRPr/>
            </a:pPr>
            <a:r>
              <a:rPr lang="en-GB" smtClean="0"/>
              <a:t>Reports annually to Government</a:t>
            </a:r>
          </a:p>
          <a:p>
            <a:pPr eaLnBrk="1" hangingPunct="1">
              <a:defRPr/>
            </a:pPr>
            <a:r>
              <a:rPr lang="en-GB" smtClean="0"/>
              <a:t>Works closely with Parliament</a:t>
            </a:r>
          </a:p>
        </p:txBody>
      </p:sp>
      <p:pic>
        <p:nvPicPr>
          <p:cNvPr id="5123" name="Picture_x0020_1" descr="NewVSScolour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6153150"/>
            <a:ext cx="225742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1150938"/>
          </a:xfrm>
        </p:spPr>
        <p:txBody>
          <a:bodyPr/>
          <a:lstStyle/>
          <a:p>
            <a:pPr eaLnBrk="1" hangingPunct="1">
              <a:defRPr/>
            </a:pPr>
            <a:r>
              <a:rPr lang="en-GB" sz="4000" smtClean="0"/>
              <a:t>Victim Support Scotland </a:t>
            </a:r>
            <a:br>
              <a:rPr lang="en-GB" sz="4000" smtClean="0"/>
            </a:br>
            <a:r>
              <a:rPr lang="en-GB" sz="4000" smtClean="0"/>
              <a:t>operates in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375" y="2492375"/>
            <a:ext cx="7210425" cy="3633788"/>
          </a:xfrm>
        </p:spPr>
        <p:txBody>
          <a:bodyPr/>
          <a:lstStyle/>
          <a:p>
            <a:pPr eaLnBrk="1" hangingPunct="1">
              <a:defRPr/>
            </a:pPr>
            <a:r>
              <a:rPr lang="en-GB" smtClean="0"/>
              <a:t>Every local authority area (32)</a:t>
            </a:r>
          </a:p>
          <a:p>
            <a:pPr eaLnBrk="1" hangingPunct="1">
              <a:defRPr/>
            </a:pPr>
            <a:r>
              <a:rPr lang="en-GB" smtClean="0"/>
              <a:t>Every major court (50)</a:t>
            </a:r>
          </a:p>
          <a:p>
            <a:pPr eaLnBrk="1" hangingPunct="1">
              <a:defRPr/>
            </a:pPr>
            <a:r>
              <a:rPr lang="en-GB" smtClean="0"/>
              <a:t>Has local committees</a:t>
            </a:r>
          </a:p>
          <a:p>
            <a:pPr eaLnBrk="1" hangingPunct="1">
              <a:defRPr/>
            </a:pPr>
            <a:r>
              <a:rPr lang="en-GB" smtClean="0"/>
              <a:t>Started in 1985</a:t>
            </a:r>
          </a:p>
        </p:txBody>
      </p:sp>
      <p:pic>
        <p:nvPicPr>
          <p:cNvPr id="6147" name="Picture_x0020_1" descr="NewVSScolour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6153150"/>
            <a:ext cx="225742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/>
              <a:t>Victim Support Scotland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844675"/>
            <a:ext cx="7570787" cy="4281488"/>
          </a:xfrm>
        </p:spPr>
        <p:txBody>
          <a:bodyPr/>
          <a:lstStyle/>
          <a:p>
            <a:pPr eaLnBrk="1" hangingPunct="1">
              <a:defRPr/>
            </a:pPr>
            <a:r>
              <a:rPr lang="en-GB" smtClean="0"/>
              <a:t>Supports victims and witnesses</a:t>
            </a:r>
          </a:p>
          <a:p>
            <a:pPr eaLnBrk="1" hangingPunct="1">
              <a:defRPr/>
            </a:pPr>
            <a:r>
              <a:rPr lang="en-GB" smtClean="0"/>
              <a:t>Receives referrals of victims automatically</a:t>
            </a:r>
          </a:p>
          <a:p>
            <a:pPr eaLnBrk="1" hangingPunct="1">
              <a:defRPr/>
            </a:pPr>
            <a:r>
              <a:rPr lang="en-GB" smtClean="0"/>
              <a:t>Receives referrals of witnesses automatically</a:t>
            </a:r>
          </a:p>
          <a:p>
            <a:pPr eaLnBrk="1" hangingPunct="1">
              <a:defRPr/>
            </a:pPr>
            <a:r>
              <a:rPr lang="en-GB" smtClean="0"/>
              <a:t>Supports victims of unreported crime</a:t>
            </a:r>
          </a:p>
        </p:txBody>
      </p:sp>
      <p:pic>
        <p:nvPicPr>
          <p:cNvPr id="7171" name="Picture_x0020_1" descr="NewVSScolour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6153150"/>
            <a:ext cx="225742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/>
              <a:t>Victim Support Scotland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2205038"/>
            <a:ext cx="7632700" cy="3921125"/>
          </a:xfrm>
        </p:spPr>
        <p:txBody>
          <a:bodyPr/>
          <a:lstStyle/>
          <a:p>
            <a:pPr eaLnBrk="1" hangingPunct="1"/>
            <a:r>
              <a:rPr lang="en-GB" smtClean="0"/>
              <a:t>Still has a long way to go</a:t>
            </a:r>
          </a:p>
          <a:p>
            <a:pPr eaLnBrk="1" hangingPunct="1"/>
            <a:r>
              <a:rPr lang="en-GB" smtClean="0"/>
              <a:t>2013 first ever victims law</a:t>
            </a:r>
          </a:p>
          <a:p>
            <a:pPr eaLnBrk="1" hangingPunct="1"/>
            <a:r>
              <a:rPr lang="en-GB" smtClean="0"/>
              <a:t>Equal partner – police prosecution, courts</a:t>
            </a:r>
          </a:p>
          <a:p>
            <a:pPr eaLnBrk="1" hangingPunct="1"/>
            <a:r>
              <a:rPr lang="en-GB" smtClean="0"/>
              <a:t>Values membership of VS Europe</a:t>
            </a:r>
          </a:p>
        </p:txBody>
      </p:sp>
      <p:pic>
        <p:nvPicPr>
          <p:cNvPr id="8195" name="Picture_x0020_1" descr="NewVSScolour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6153150"/>
            <a:ext cx="225742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120</Words>
  <Application>Microsoft Office PowerPoint</Application>
  <PresentationFormat>Diavetítés a képernyőre (4:3 oldalarány)</PresentationFormat>
  <Paragraphs>32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1" baseType="lpstr">
      <vt:lpstr>Arial</vt:lpstr>
      <vt:lpstr>ＭＳ Ｐゴシック</vt:lpstr>
      <vt:lpstr>Calibri</vt:lpstr>
      <vt:lpstr>Microsoft JhengHei</vt:lpstr>
      <vt:lpstr>Default Design</vt:lpstr>
      <vt:lpstr>1. dia</vt:lpstr>
      <vt:lpstr>2. dia</vt:lpstr>
      <vt:lpstr>Victim Support Scotland is</vt:lpstr>
      <vt:lpstr>Victim Support Scotland  operates in</vt:lpstr>
      <vt:lpstr>Victim Support Scotland</vt:lpstr>
      <vt:lpstr>Victim Support Scotland</vt:lpstr>
    </vt:vector>
  </TitlesOfParts>
  <Company>Victim Support Scotland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adonaldson</dc:creator>
  <cp:lastModifiedBy>Notebook</cp:lastModifiedBy>
  <cp:revision>32</cp:revision>
  <dcterms:created xsi:type="dcterms:W3CDTF">2012-02-02T10:15:02Z</dcterms:created>
  <dcterms:modified xsi:type="dcterms:W3CDTF">2013-08-05T08:21:27Z</dcterms:modified>
</cp:coreProperties>
</file>