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sr-Latn-C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6" d="100"/>
          <a:sy n="46" d="100"/>
        </p:scale>
        <p:origin x="-2076" y="-5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388FAADF-DB55-4C26-A47F-EF133AC10FC5}" type="datetimeFigureOut">
              <a:rPr lang="sr-Latn-CS"/>
              <a:pPr>
                <a:defRPr/>
              </a:pPr>
              <a:t>15.8.2013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hr-HR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hr-HR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325C0CB0-F3DC-494E-AA93-2198B6DD39E8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hr-HR" smtClean="0"/>
              <a:t>Natinal tenders – main source of financing (around 95%) tenders</a:t>
            </a:r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B57A06C-61DA-47D6-A70A-20416EBD5302}" type="slidenum">
              <a:rPr lang="hr-HR" smtClean="0"/>
              <a:pPr/>
              <a:t>1</a:t>
            </a:fld>
            <a:endParaRPr lang="hr-H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AEC995-54AC-4B37-A65B-E59DD8069BF7}" type="datetimeFigureOut">
              <a:rPr lang="sr-Latn-CS"/>
              <a:pPr>
                <a:defRPr/>
              </a:pPr>
              <a:t>15.8.2013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B6D4C-C522-4CC7-8D57-723CA096E0B7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8F0FBB-BF20-4762-82E4-622633527381}" type="datetimeFigureOut">
              <a:rPr lang="sr-Latn-CS"/>
              <a:pPr>
                <a:defRPr/>
              </a:pPr>
              <a:t>15.8.2013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F760BB-3C27-4C7A-9493-66712376C178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5699EB-0273-4EFE-941F-F00A82A6E88F}" type="datetimeFigureOut">
              <a:rPr lang="sr-Latn-CS"/>
              <a:pPr>
                <a:defRPr/>
              </a:pPr>
              <a:t>15.8.2013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83DC50-80A6-409F-8D4F-3216751806C3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225180-0811-450F-A892-0BED5D15A8F9}" type="datetimeFigureOut">
              <a:rPr lang="sr-Latn-CS"/>
              <a:pPr>
                <a:defRPr/>
              </a:pPr>
              <a:t>15.8.2013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C675AB-8EA7-44FC-BB8C-6E4959ECD6EE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D7180C-335B-4ECB-8381-8C3791EDDEFA}" type="datetimeFigureOut">
              <a:rPr lang="sr-Latn-CS"/>
              <a:pPr>
                <a:defRPr/>
              </a:pPr>
              <a:t>15.8.2013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57CBD-F24C-475E-8520-D853C47E2D65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8867F3-3F70-404F-9910-B126A26BD772}" type="datetimeFigureOut">
              <a:rPr lang="sr-Latn-CS"/>
              <a:pPr>
                <a:defRPr/>
              </a:pPr>
              <a:t>15.8.2013</a:t>
            </a:fld>
            <a:endParaRPr lang="hr-H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E35D8E-B3D0-4AD8-91FB-20C4569DE969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A61441-7DD8-4FAC-9BF0-79FFEB00EC09}" type="datetimeFigureOut">
              <a:rPr lang="sr-Latn-CS"/>
              <a:pPr>
                <a:defRPr/>
              </a:pPr>
              <a:t>15.8.2013</a:t>
            </a:fld>
            <a:endParaRPr lang="hr-HR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87E8AB-2CBF-4EDF-ABC1-49612CFBA010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B5AB21-FCBA-4575-980E-E58DC2847DC6}" type="datetimeFigureOut">
              <a:rPr lang="sr-Latn-CS"/>
              <a:pPr>
                <a:defRPr/>
              </a:pPr>
              <a:t>15.8.2013</a:t>
            </a:fld>
            <a:endParaRPr lang="hr-H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3A6D1B-3C71-4CAE-AE83-397C3B848665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4AA5ED-D395-4F15-B8CB-FCCFDE910D07}" type="datetimeFigureOut">
              <a:rPr lang="sr-Latn-CS"/>
              <a:pPr>
                <a:defRPr/>
              </a:pPr>
              <a:t>15.8.2013</a:t>
            </a:fld>
            <a:endParaRPr lang="hr-HR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050CCB-C980-451B-8A05-3D11510CA554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9A7967-24BC-46AA-BEF8-B5F126C37DC7}" type="datetimeFigureOut">
              <a:rPr lang="sr-Latn-CS"/>
              <a:pPr>
                <a:defRPr/>
              </a:pPr>
              <a:t>15.8.2013</a:t>
            </a:fld>
            <a:endParaRPr lang="hr-H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E41A6B-D98B-4E64-9F00-048296267FAA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r-HR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430CFF-E845-4027-8F26-9CE0FCD8E82F}" type="datetimeFigureOut">
              <a:rPr lang="sr-Latn-CS"/>
              <a:pPr>
                <a:defRPr/>
              </a:pPr>
              <a:t>15.8.2013</a:t>
            </a:fld>
            <a:endParaRPr lang="hr-H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940F95-68F8-4C4B-AA20-9C542D0924D2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hr-HR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44459CB-6FE6-461E-838A-DD5109D823E6}" type="datetimeFigureOut">
              <a:rPr lang="sr-Latn-CS"/>
              <a:pPr>
                <a:defRPr/>
              </a:pPr>
              <a:t>15.8.2013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681B5EF-345A-4C30-925B-9338C3FBC6C9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785813" y="-285750"/>
            <a:ext cx="7772400" cy="1470025"/>
          </a:xfrm>
        </p:spPr>
        <p:txBody>
          <a:bodyPr/>
          <a:lstStyle/>
          <a:p>
            <a:pPr eaLnBrk="1" hangingPunct="1"/>
            <a:r>
              <a:rPr lang="hr-HR" sz="4000" dirty="0" smtClean="0"/>
              <a:t>BIJELI KRUG HRVATSKE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5750" y="785813"/>
            <a:ext cx="8572500" cy="642937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sz="1500" dirty="0" smtClean="0">
                <a:latin typeface="Arial" pitchFamily="34" charset="0"/>
                <a:cs typeface="Arial" pitchFamily="34" charset="0"/>
              </a:rPr>
              <a:t>About Bijeli krug Hrvatske – BKH ( White cirdle of Croatia – Weisser ring Croatia)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85750" y="1143000"/>
            <a:ext cx="4010025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hr-HR" sz="1500"/>
              <a:t>- </a:t>
            </a:r>
            <a:r>
              <a:rPr lang="en-US" sz="1500"/>
              <a:t>Found 14. 4. 2011. in Split, Croatia as NGO</a:t>
            </a:r>
            <a:endParaRPr lang="hr-HR" sz="1500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85750" y="1428750"/>
            <a:ext cx="4410075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just"/>
            <a:r>
              <a:rPr lang="hr-HR" sz="1500"/>
              <a:t>- </a:t>
            </a:r>
            <a:r>
              <a:rPr lang="en-US" sz="1500"/>
              <a:t>Associate Member of VSE from November 2012.</a:t>
            </a:r>
            <a:endParaRPr lang="hr-HR" sz="1500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85750" y="1714500"/>
            <a:ext cx="2122488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just"/>
            <a:r>
              <a:rPr lang="hr-HR" sz="1500"/>
              <a:t>- Around 70 volunteers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85750" y="2000250"/>
            <a:ext cx="5395913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just"/>
            <a:r>
              <a:rPr lang="hr-HR" sz="1500"/>
              <a:t>- </a:t>
            </a:r>
            <a:r>
              <a:rPr lang="en-US" sz="1500"/>
              <a:t>Or services are nationwide over </a:t>
            </a:r>
            <a:r>
              <a:rPr lang="hr-HR" sz="1500"/>
              <a:t>F</a:t>
            </a:r>
            <a:r>
              <a:rPr lang="en-US" sz="1500"/>
              <a:t>acebook, e-mail, phone....</a:t>
            </a:r>
            <a:endParaRPr lang="hr-HR" sz="1500"/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85750" y="2286000"/>
            <a:ext cx="6173788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just"/>
            <a:r>
              <a:rPr lang="hr-HR" sz="1500"/>
              <a:t>- </a:t>
            </a:r>
            <a:r>
              <a:rPr lang="en-US" sz="1500"/>
              <a:t>We cover area of city of Split and it s district – around 300.000 people</a:t>
            </a:r>
            <a:endParaRPr lang="hr-HR" sz="1500"/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785813" y="2643188"/>
            <a:ext cx="1614487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hr-HR" sz="1500"/>
              <a:t>Service we offer: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285750" y="3071813"/>
            <a:ext cx="4389438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hr-HR" sz="1500"/>
              <a:t>- </a:t>
            </a:r>
            <a:r>
              <a:rPr lang="en-US" sz="1500"/>
              <a:t>Free legal help – provided by paid staff – lawyer</a:t>
            </a:r>
            <a:endParaRPr lang="hr-HR" sz="1500"/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285750" y="3357563"/>
            <a:ext cx="7480300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hr-HR" sz="1500"/>
              <a:t>- </a:t>
            </a:r>
            <a:r>
              <a:rPr lang="en-US" sz="1500"/>
              <a:t>Free emotional help – provided mainly by volunteers – people with university degree</a:t>
            </a:r>
          </a:p>
          <a:p>
            <a:r>
              <a:rPr lang="en-US" sz="1500"/>
              <a:t>in psi</a:t>
            </a:r>
            <a:r>
              <a:rPr lang="hr-HR" sz="1500"/>
              <a:t>c</a:t>
            </a:r>
            <a:r>
              <a:rPr lang="en-US" sz="1500"/>
              <a:t>hology, social work</a:t>
            </a:r>
            <a:endParaRPr lang="hr-HR" sz="1500"/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285750" y="3929063"/>
            <a:ext cx="2339975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hr-HR" sz="1500"/>
              <a:t>          Financial structure:</a:t>
            </a:r>
            <a:endParaRPr lang="en-US" sz="1500"/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357188" y="4357688"/>
            <a:ext cx="59055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r-HR" sz="1600"/>
              <a:t>- Natinal tenders – main source of financing (around 95%) </a:t>
            </a:r>
            <a:endParaRPr lang="hr-HR" sz="1500"/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357188" y="4714875"/>
            <a:ext cx="4397375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r-HR" sz="1500"/>
              <a:t>- Donations, membership fees.... – around 5%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357188" y="5072063"/>
            <a:ext cx="4500562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r-HR" sz="1500"/>
              <a:t>- EU tenders, EU funds – 0,00% !!!! – Help needed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214313" y="5786438"/>
            <a:ext cx="4206875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hr-HR" sz="1500"/>
              <a:t>Total annual budget – around 15.000,00 Euro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457200" y="620713"/>
            <a:ext cx="8229600" cy="796925"/>
          </a:xfrm>
        </p:spPr>
        <p:txBody>
          <a:bodyPr/>
          <a:lstStyle/>
          <a:p>
            <a:r>
              <a:rPr lang="en-US" smtClean="0"/>
              <a:t>Psychological and emotional help</a:t>
            </a:r>
            <a:br>
              <a:rPr lang="en-US" smtClean="0"/>
            </a:br>
            <a:endParaRPr lang="hr-HR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sz="4000" i="1" dirty="0" smtClean="0"/>
              <a:t>What we do? </a:t>
            </a:r>
            <a:endParaRPr lang="hr-HR" sz="4000" i="1" dirty="0" smtClean="0"/>
          </a:p>
          <a:p>
            <a:pPr marL="0" indent="0">
              <a:buFont typeface="Arial" charset="0"/>
              <a:buNone/>
              <a:defRPr/>
            </a:pPr>
            <a:endParaRPr lang="en-US" sz="4000" dirty="0" smtClean="0"/>
          </a:p>
          <a:p>
            <a:pPr lvl="1">
              <a:defRPr/>
            </a:pPr>
            <a:r>
              <a:rPr lang="en-US" sz="4000" dirty="0" smtClean="0"/>
              <a:t> Individual emotional support </a:t>
            </a:r>
          </a:p>
          <a:p>
            <a:pPr lvl="1">
              <a:defRPr/>
            </a:pPr>
            <a:r>
              <a:rPr lang="en-US" sz="4000" dirty="0" smtClean="0"/>
              <a:t> Support groups </a:t>
            </a:r>
          </a:p>
          <a:p>
            <a:pPr lvl="1">
              <a:defRPr/>
            </a:pPr>
            <a:r>
              <a:rPr lang="en-US" sz="4000" dirty="0" smtClean="0"/>
              <a:t>Education 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hr-H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457200" y="404813"/>
            <a:ext cx="8229600" cy="1012825"/>
          </a:xfrm>
        </p:spPr>
        <p:txBody>
          <a:bodyPr/>
          <a:lstStyle/>
          <a:p>
            <a:r>
              <a:rPr lang="en-US" smtClean="0"/>
              <a:t>Individual emotional support  </a:t>
            </a:r>
            <a:br>
              <a:rPr lang="en-US" smtClean="0"/>
            </a:br>
            <a:endParaRPr lang="hr-HR" smtClean="0"/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smtClean="0"/>
              <a:t>Sensitive, understanding approach that helps individuals accept and deal with their problems </a:t>
            </a:r>
          </a:p>
          <a:p>
            <a:r>
              <a:rPr lang="en-US" sz="3600" smtClean="0"/>
              <a:t>Enabling a person to communicate their anxieties and fears in safe environment; derive comfort from a caring educated person; and increase their ability to care for themselves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229600" cy="868363"/>
          </a:xfrm>
        </p:spPr>
        <p:txBody>
          <a:bodyPr/>
          <a:lstStyle/>
          <a:p>
            <a:r>
              <a:rPr lang="en-US" smtClean="0"/>
              <a:t>Problems:   </a:t>
            </a:r>
            <a:br>
              <a:rPr lang="en-US" smtClean="0"/>
            </a:br>
            <a:endParaRPr lang="hr-HR" smtClean="0"/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smtClean="0"/>
              <a:t>Lot of people still sees need for emotional support  as a sign of weakness </a:t>
            </a:r>
          </a:p>
          <a:p>
            <a:r>
              <a:rPr lang="en-US" sz="4000" smtClean="0"/>
              <a:t>Education of our volunteers </a:t>
            </a:r>
          </a:p>
          <a:p>
            <a:r>
              <a:rPr lang="en-US" sz="4000" smtClean="0"/>
              <a:t>Boundaries  </a:t>
            </a:r>
          </a:p>
          <a:p>
            <a:r>
              <a:rPr lang="en-US" sz="4000" smtClean="0"/>
              <a:t>Usually short term </a:t>
            </a:r>
          </a:p>
          <a:p>
            <a:endParaRPr lang="hr-HR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457200" y="404813"/>
            <a:ext cx="8229600" cy="1012825"/>
          </a:xfrm>
        </p:spPr>
        <p:txBody>
          <a:bodyPr/>
          <a:lstStyle/>
          <a:p>
            <a:r>
              <a:rPr lang="en-US" smtClean="0"/>
              <a:t>Group support </a:t>
            </a:r>
            <a:br>
              <a:rPr lang="en-US" smtClean="0"/>
            </a:br>
            <a:endParaRPr lang="hr-HR" smtClean="0"/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457200" y="1196975"/>
            <a:ext cx="8229600" cy="5256213"/>
          </a:xfrm>
        </p:spPr>
        <p:txBody>
          <a:bodyPr/>
          <a:lstStyle/>
          <a:p>
            <a:r>
              <a:rPr lang="en-US" sz="2800" smtClean="0"/>
              <a:t>Small group of people with similar problems (maybe no more than 10) meet on a regular basis to discuss their feelings and problems and provide mutual support.   </a:t>
            </a:r>
          </a:p>
          <a:p>
            <a:r>
              <a:rPr lang="en-US" sz="2800" smtClean="0"/>
              <a:t>Decreased sense of isolation </a:t>
            </a:r>
          </a:p>
          <a:p>
            <a:r>
              <a:rPr lang="en-US" sz="2800" smtClean="0"/>
              <a:t>Freedom to express negative feelings </a:t>
            </a:r>
          </a:p>
          <a:p>
            <a:r>
              <a:rPr lang="en-US" sz="2800" smtClean="0"/>
              <a:t>Learning to develop effective coping skills </a:t>
            </a:r>
          </a:p>
          <a:p>
            <a:r>
              <a:rPr lang="en-US" sz="2800" smtClean="0"/>
              <a:t>Enhanced self-esteem </a:t>
            </a:r>
          </a:p>
          <a:p>
            <a:r>
              <a:rPr lang="en-US" sz="2800" smtClean="0"/>
              <a:t>Interaction is personal and extended over longer period of time. </a:t>
            </a:r>
          </a:p>
          <a:p>
            <a:r>
              <a:rPr lang="en-US" sz="2800" smtClean="0"/>
              <a:t>Maintaining contact </a:t>
            </a:r>
          </a:p>
          <a:p>
            <a:endParaRPr lang="hr-HR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457200" y="476250"/>
            <a:ext cx="8229600" cy="941388"/>
          </a:xfrm>
        </p:spPr>
        <p:txBody>
          <a:bodyPr/>
          <a:lstStyle/>
          <a:p>
            <a:r>
              <a:rPr lang="hr-HR" smtClean="0"/>
              <a:t/>
            </a:r>
            <a:br>
              <a:rPr lang="hr-HR" smtClean="0"/>
            </a:br>
            <a:r>
              <a:rPr lang="en-US" smtClean="0"/>
              <a:t>Problems: </a:t>
            </a:r>
            <a:br>
              <a:rPr lang="en-US" smtClean="0"/>
            </a:br>
            <a:endParaRPr lang="hr-HR" smtClean="0"/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r-HR" sz="4000" smtClean="0"/>
          </a:p>
          <a:p>
            <a:r>
              <a:rPr lang="en-US" sz="4000" smtClean="0"/>
              <a:t>Uncomfortable at first  </a:t>
            </a:r>
          </a:p>
          <a:p>
            <a:r>
              <a:rPr lang="en-US" sz="4000" smtClean="0"/>
              <a:t>Trust issues </a:t>
            </a:r>
          </a:p>
          <a:p>
            <a:r>
              <a:rPr lang="en-US" sz="4000" smtClean="0"/>
              <a:t>Individual preferences </a:t>
            </a:r>
          </a:p>
          <a:p>
            <a:endParaRPr lang="hr-HR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457200" y="476250"/>
            <a:ext cx="8229600" cy="941388"/>
          </a:xfrm>
        </p:spPr>
        <p:txBody>
          <a:bodyPr/>
          <a:lstStyle/>
          <a:p>
            <a:r>
              <a:rPr lang="en-US" smtClean="0"/>
              <a:t>Education of victim </a:t>
            </a:r>
            <a:br>
              <a:rPr lang="en-US" smtClean="0"/>
            </a:br>
            <a:endParaRPr lang="hr-HR" smtClean="0"/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smtClean="0"/>
              <a:t>About: their rights,psychological and physical needs, feelings,  communication skills, self esteem, assertiveness....  </a:t>
            </a:r>
            <a:endParaRPr lang="hr-HR" sz="4000" smtClean="0"/>
          </a:p>
          <a:p>
            <a:endParaRPr lang="en-US" sz="4000" smtClean="0"/>
          </a:p>
          <a:p>
            <a:r>
              <a:rPr lang="en-US" sz="4000" smtClean="0"/>
              <a:t>Building up individual resources          </a:t>
            </a:r>
          </a:p>
          <a:p>
            <a:endParaRPr lang="hr-HR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457200" y="404813"/>
            <a:ext cx="8229600" cy="1012825"/>
          </a:xfrm>
        </p:spPr>
        <p:txBody>
          <a:bodyPr/>
          <a:lstStyle/>
          <a:p>
            <a:r>
              <a:rPr lang="en-US" smtClean="0"/>
              <a:t>Conclusion: </a:t>
            </a:r>
            <a:br>
              <a:rPr lang="en-US" smtClean="0"/>
            </a:br>
            <a:endParaRPr lang="hr-HR" smtClean="0"/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457200" y="1268413"/>
            <a:ext cx="8229600" cy="4857750"/>
          </a:xfrm>
        </p:spPr>
        <p:txBody>
          <a:bodyPr/>
          <a:lstStyle/>
          <a:p>
            <a:r>
              <a:rPr lang="en-US" smtClean="0"/>
              <a:t>Emotional support is extremely important and can change victims life </a:t>
            </a:r>
          </a:p>
          <a:p>
            <a:r>
              <a:rPr lang="en-US" smtClean="0"/>
              <a:t>Emotional support is still often underestimated and seen as a weakness in Croatia </a:t>
            </a:r>
          </a:p>
          <a:p>
            <a:r>
              <a:rPr lang="en-US" smtClean="0"/>
              <a:t>Problem with educating our volunteers  </a:t>
            </a:r>
          </a:p>
          <a:p>
            <a:r>
              <a:rPr lang="en-US" smtClean="0"/>
              <a:t>Emotional support is not always enough </a:t>
            </a:r>
          </a:p>
          <a:p>
            <a:r>
              <a:rPr lang="en-US" smtClean="0"/>
              <a:t>Improving communication with different institutions</a:t>
            </a:r>
          </a:p>
          <a:p>
            <a:endParaRPr lang="hr-HR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390</Words>
  <Application>Microsoft Office PowerPoint</Application>
  <PresentationFormat>Diavetítés a képernyőre (4:3 oldalarány)</PresentationFormat>
  <Paragraphs>55</Paragraphs>
  <Slides>8</Slides>
  <Notes>1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2</vt:i4>
      </vt:variant>
      <vt:variant>
        <vt:lpstr>Téma</vt:lpstr>
      </vt:variant>
      <vt:variant>
        <vt:i4>1</vt:i4>
      </vt:variant>
      <vt:variant>
        <vt:lpstr>Diacímek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 Theme</vt:lpstr>
      <vt:lpstr>BIJELI KRUG HRVATSKE</vt:lpstr>
      <vt:lpstr>Psychological and emotional help </vt:lpstr>
      <vt:lpstr>Individual emotional support   </vt:lpstr>
      <vt:lpstr>Problems:    </vt:lpstr>
      <vt:lpstr>Group support  </vt:lpstr>
      <vt:lpstr> Problems:  </vt:lpstr>
      <vt:lpstr>Education of victim  </vt:lpstr>
      <vt:lpstr>Conclusion: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BIJELI KRUG HRVATSKE</dc:title>
  <dc:creator>Mico</dc:creator>
  <cp:lastModifiedBy>Notebook</cp:lastModifiedBy>
  <cp:revision>9</cp:revision>
  <dcterms:created xsi:type="dcterms:W3CDTF">2013-02-19T18:37:58Z</dcterms:created>
  <dcterms:modified xsi:type="dcterms:W3CDTF">2013-08-15T08:41:36Z</dcterms:modified>
</cp:coreProperties>
</file>