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2" r:id="rId11"/>
  </p:sldIdLst>
  <p:sldSz cx="9144000" cy="6858000" type="screen4x3"/>
  <p:notesSz cx="6718300" cy="98552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3D696D-2566-4AAF-AA01-F89599C7E2CD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1513" y="4681538"/>
            <a:ext cx="5375275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59EDA8-F305-46C1-8C58-7F0B48CB74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20455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5350" y="749300"/>
            <a:ext cx="4927600" cy="36957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2DBC-E898-4E41-A858-C1AF6BD233FD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EA62-E356-49C0-A654-181BC2FFA93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6990-6A51-466F-9EA3-33A88FB7ED49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995B-AA8F-4BAE-A1AC-DC3A1FBA3F2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E14A-0277-49CB-8A08-0AA393EE8B77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F1C1-90DC-4A7A-BA93-FEA90ACCE0B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87EDD-6779-4180-928C-99B6908DA14A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A892-B7A5-4DEE-BA60-38C69DBAB1E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CFDD-2A4C-4622-8670-547DA67F644A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A9E55-502F-418C-BF05-87A899F2590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22BBC-8FDE-4874-8087-F88591BD206E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BDEBA-50AB-40A5-A5D0-6ABE9D1312A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6675-7E42-4100-A7BE-9990A24A8207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8CAA-89ED-43F4-9B87-640E8A28245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FB91-EE5A-428E-BA80-1FAC5C8735B7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BED1-EA26-4D07-9A5D-476C9B1EC6C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E5F3-70FC-4C5E-BD6A-E4E6B12BF892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D23B-42EF-4961-8115-09673DB36FD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EA3B-3FBD-4036-AF49-2C2D2A301DD9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18668-41A8-4D9F-9617-8A737672C65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F42EE-5669-4227-A764-2951EE502960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4718-6E75-4FBA-AB0C-6AE7C8E30E7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6420FD-B7BB-4621-8859-E29CD2AC744E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FE98FB-229F-40DC-B5D3-F46BD8AF469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4400" b="1">
                <a:solidFill>
                  <a:srgbClr val="376092"/>
                </a:solidFill>
                <a:latin typeface="Calibri" pitchFamily="32" charset="0"/>
              </a:rPr>
              <a:t>Fehér Gyűrű Közhasznú Egyesület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3200" b="1">
                <a:solidFill>
                  <a:srgbClr val="595959"/>
                </a:solidFill>
                <a:latin typeface="Calibri" pitchFamily="32" charset="0"/>
              </a:rPr>
              <a:t>Az áldozattá válás megelőzése, áldozatsegítés</a:t>
            </a:r>
          </a:p>
          <a:p>
            <a:pPr algn="ctr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3200">
                <a:solidFill>
                  <a:srgbClr val="595959"/>
                </a:solidFill>
                <a:latin typeface="Calibri" pitchFamily="32" charset="0"/>
              </a:rPr>
              <a:t>TÁMOP-5.6.1.C-11/1-2011-0001</a:t>
            </a: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6" name="Picture 8" descr="C:\Users\DR6AC8~1.VIR\AppData\Local\Temp\Infoblokk2_ESZA_egy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661025"/>
            <a:ext cx="21605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églalap 7"/>
          <p:cNvSpPr/>
          <p:nvPr/>
        </p:nvSpPr>
        <p:spPr>
          <a:xfrm>
            <a:off x="250825" y="5732463"/>
            <a:ext cx="2241550" cy="785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200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+mn-cs"/>
              </a:rPr>
              <a:t>Áldozatvédelem és pszichológia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100" dirty="0">
                <a:solidFill>
                  <a:schemeClr val="accent2">
                    <a:lumMod val="75000"/>
                  </a:schemeClr>
                </a:solidFill>
                <a:latin typeface="+mj-lt"/>
                <a:cs typeface="+mn-cs"/>
              </a:rPr>
              <a:t>Budapest 2013. 04. 25.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100" dirty="0">
              <a:solidFill>
                <a:schemeClr val="accent2">
                  <a:lumMod val="75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100" dirty="0">
                <a:solidFill>
                  <a:schemeClr val="accent2">
                    <a:lumMod val="75000"/>
                  </a:schemeClr>
                </a:solidFill>
                <a:latin typeface="+mj-lt"/>
                <a:cs typeface="+mn-cs"/>
              </a:rPr>
              <a:t>Virág György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u-HU" smtClean="0"/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hu-HU" sz="1400" smtClean="0"/>
              <a:t>a trauma személyközi – a „gyógyulás” is az – kapcsolatokban sérülünk, kapcsolatokban gyógyulunk (Popper) </a:t>
            </a:r>
          </a:p>
          <a:p>
            <a:pPr eaLnBrk="1" hangingPunct="1">
              <a:buFont typeface="Arial" charset="0"/>
              <a:buNone/>
            </a:pPr>
            <a:endParaRPr lang="hu-HU" sz="1400" smtClean="0"/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Három fázis (Judith Lewis Herman):</a:t>
            </a:r>
          </a:p>
          <a:p>
            <a:pPr eaLnBrk="1" hangingPunct="1">
              <a:buFontTx/>
              <a:buChar char="-"/>
            </a:pPr>
            <a:r>
              <a:rPr lang="hu-HU" sz="1400" smtClean="0"/>
              <a:t>biztonság, bizalom kiépítése (</a:t>
            </a:r>
            <a:r>
              <a:rPr lang="en-US" sz="1400" smtClean="0"/>
              <a:t>safety, security and trust</a:t>
            </a:r>
            <a:r>
              <a:rPr lang="hu-HU" sz="1400" smtClean="0"/>
              <a:t>)</a:t>
            </a:r>
          </a:p>
          <a:p>
            <a:pPr eaLnBrk="1" hangingPunct="1">
              <a:buFontTx/>
              <a:buChar char="-"/>
            </a:pPr>
            <a:r>
              <a:rPr lang="hu-HU" sz="1400" smtClean="0"/>
              <a:t>emlékezés, fájdalom/szomorúság</a:t>
            </a:r>
          </a:p>
          <a:p>
            <a:pPr eaLnBrk="1" hangingPunct="1">
              <a:buFontTx/>
              <a:buChar char="-"/>
            </a:pPr>
            <a:r>
              <a:rPr lang="hu-HU" sz="1400" smtClean="0"/>
              <a:t>„újrakapcsolódás”</a:t>
            </a:r>
          </a:p>
          <a:p>
            <a:pPr eaLnBrk="1" hangingPunct="1">
              <a:buFontTx/>
              <a:buChar char="-"/>
            </a:pPr>
            <a:endParaRPr lang="hu-H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u-HU" sz="3200" smtClean="0"/>
              <a:t>áldozatsegítés és pszichológia</a:t>
            </a:r>
          </a:p>
        </p:txBody>
      </p:sp>
      <p:sp>
        <p:nvSpPr>
          <p:cNvPr id="307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hu-HU" sz="1400" smtClean="0"/>
          </a:p>
          <a:p>
            <a:pPr eaLnBrk="1" hangingPunct="1">
              <a:buFont typeface="Arial" charset="0"/>
              <a:buNone/>
            </a:pPr>
            <a:r>
              <a:rPr lang="hu-HU" sz="1400" b="1" smtClean="0"/>
              <a:t>Áldozatsegítés</a:t>
            </a:r>
            <a:r>
              <a:rPr lang="hu-HU" sz="1400" smtClean="0"/>
              <a:t> - mire (milyen segítségre) van szüksége az áldozatnak? </a:t>
            </a:r>
          </a:p>
          <a:p>
            <a:pPr eaLnBrk="1" hangingPunct="1">
              <a:buFontTx/>
              <a:buChar char="-"/>
            </a:pPr>
            <a:r>
              <a:rPr lang="hu-HU" sz="1400" smtClean="0"/>
              <a:t>eltérő bűncselekmények</a:t>
            </a:r>
          </a:p>
          <a:p>
            <a:pPr eaLnBrk="1" hangingPunct="1">
              <a:buFontTx/>
              <a:buChar char="-"/>
            </a:pPr>
            <a:r>
              <a:rPr lang="hu-HU" sz="1400" smtClean="0"/>
              <a:t>eltérő sértettek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a viktimizáció hatásának eltérései</a:t>
            </a:r>
          </a:p>
          <a:p>
            <a:pPr lvl="1" eaLnBrk="1" hangingPunct="1">
              <a:buFontTx/>
              <a:buChar char="-"/>
            </a:pPr>
            <a:r>
              <a:rPr lang="hu-HU" sz="1400" smtClean="0"/>
              <a:t>izoláció</a:t>
            </a:r>
          </a:p>
          <a:p>
            <a:pPr lvl="1" eaLnBrk="1" hangingPunct="1">
              <a:buFontTx/>
              <a:buChar char="-"/>
            </a:pPr>
            <a:r>
              <a:rPr lang="hu-HU" sz="1400" smtClean="0"/>
              <a:t>rendelkezésre álló források</a:t>
            </a:r>
          </a:p>
          <a:p>
            <a:pPr lvl="1" eaLnBrk="1" hangingPunct="1">
              <a:buFontTx/>
              <a:buChar char="-"/>
            </a:pPr>
            <a:r>
              <a:rPr lang="hu-HU" sz="1400" smtClean="0"/>
              <a:t>sérülékenység</a:t>
            </a:r>
          </a:p>
          <a:p>
            <a:pPr lvl="1" eaLnBrk="1" hangingPunct="1">
              <a:buFontTx/>
              <a:buChar char="-"/>
            </a:pPr>
            <a:r>
              <a:rPr lang="hu-HU" sz="1400" smtClean="0"/>
              <a:t>korábbi tapasztalatok (többszörös viktimizáció – áldozatok 4%-a az összes bcs 44%-ának a sértettje!) </a:t>
            </a:r>
          </a:p>
          <a:p>
            <a:pPr eaLnBrk="1" hangingPunct="1">
              <a:buFont typeface="Arial" charset="0"/>
              <a:buNone/>
            </a:pPr>
            <a:endParaRPr lang="hu-HU" sz="1400" b="1" smtClean="0"/>
          </a:p>
          <a:p>
            <a:pPr eaLnBrk="1" hangingPunct="1">
              <a:buFont typeface="Arial" charset="0"/>
              <a:buNone/>
            </a:pPr>
            <a:r>
              <a:rPr lang="hu-HU" sz="1400" b="1" smtClean="0"/>
              <a:t>Pszichológia</a:t>
            </a:r>
            <a:r>
              <a:rPr lang="hu-HU" sz="1400" smtClean="0"/>
              <a:t> – érzelmi, lelki következmények (84%-ra hatott érzelmileg – BCS - </a:t>
            </a:r>
            <a:r>
              <a:rPr lang="en-US" sz="1400" smtClean="0"/>
              <a:t>British Crime Survey</a:t>
            </a:r>
            <a:r>
              <a:rPr lang="hu-HU" sz="1400" smtClean="0"/>
              <a:t>) 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	</a:t>
            </a:r>
            <a:r>
              <a:rPr lang="hu-HU" sz="1400" i="1" smtClean="0"/>
              <a:t>betörés</a:t>
            </a:r>
            <a:r>
              <a:rPr lang="hu-HU" sz="1400" smtClean="0"/>
              <a:t> – 83% élt át erős érzelmi reakciót, amikor felfedezte, 65% - tartós hatás 4-10 héttel később is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	</a:t>
            </a:r>
            <a:r>
              <a:rPr lang="hu-HU" sz="1400" i="1" smtClean="0"/>
              <a:t>személy elleni</a:t>
            </a:r>
            <a:r>
              <a:rPr lang="hu-HU" sz="1400" smtClean="0"/>
              <a:t> bcs – 75% két és fél év után is úgy érezte, a hatás nem múlt el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	</a:t>
            </a:r>
            <a:r>
              <a:rPr lang="hu-HU" sz="1400" i="1" smtClean="0"/>
              <a:t>szex. erőszak/abúzus </a:t>
            </a:r>
            <a:r>
              <a:rPr lang="hu-HU" sz="1400" smtClean="0"/>
              <a:t>– hosszú évek után is fennmaradhat a hatás</a:t>
            </a:r>
          </a:p>
          <a:p>
            <a:pPr eaLnBrk="1" hangingPunct="1">
              <a:buFont typeface="Arial" charset="0"/>
              <a:buNone/>
            </a:pPr>
            <a:endParaRPr lang="hu-H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ím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229600" cy="1143000"/>
          </a:xfrm>
        </p:spPr>
        <p:txBody>
          <a:bodyPr/>
          <a:lstStyle/>
          <a:p>
            <a:pPr algn="l" eaLnBrk="1" hangingPunct="1"/>
            <a:r>
              <a:rPr lang="hu-HU" sz="3200" smtClean="0"/>
              <a:t>a bűncselekmény traumája</a:t>
            </a:r>
          </a:p>
        </p:txBody>
      </p:sp>
      <p:sp>
        <p:nvSpPr>
          <p:cNvPr id="4099" name="Tartalom helye 2"/>
          <p:cNvSpPr>
            <a:spLocks noGrp="1"/>
          </p:cNvSpPr>
          <p:nvPr>
            <p:ph idx="1"/>
          </p:nvPr>
        </p:nvSpPr>
        <p:spPr>
          <a:xfrm>
            <a:off x="285750" y="1428750"/>
            <a:ext cx="8713788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hu-HU" sz="1400" b="1" smtClean="0"/>
              <a:t>Súlyos bcs </a:t>
            </a:r>
            <a:r>
              <a:rPr lang="hu-HU" sz="1400" smtClean="0"/>
              <a:t>– szokásos életeseményeket/mindennapi tapasztalatokat jelentősen meghaladó, életet veszélyeztető helyzet – trauma (komoly érzelmi/pszichés megrázkódtatás, sérülés)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Stressz reakció, alkalmazkodási zavar – átmeneti – </a:t>
            </a:r>
            <a:r>
              <a:rPr lang="hu-HU" sz="1400" i="1" smtClean="0"/>
              <a:t>Akut stressz zavar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			                      -  tartós – </a:t>
            </a:r>
            <a:r>
              <a:rPr lang="hu-HU" sz="1400" b="1" smtClean="0"/>
              <a:t>PTSD</a:t>
            </a:r>
          </a:p>
          <a:p>
            <a:pPr eaLnBrk="1" hangingPunct="1">
              <a:buFont typeface="Arial" charset="0"/>
              <a:buNone/>
            </a:pPr>
            <a:r>
              <a:rPr lang="hu-HU" sz="1400" smtClean="0"/>
              <a:t> 		</a:t>
            </a:r>
          </a:p>
        </p:txBody>
      </p:sp>
      <p:sp>
        <p:nvSpPr>
          <p:cNvPr id="4" name="Tartalom helye 15"/>
          <p:cNvSpPr txBox="1">
            <a:spLocks/>
          </p:cNvSpPr>
          <p:nvPr/>
        </p:nvSpPr>
        <p:spPr>
          <a:xfrm>
            <a:off x="714375" y="2714625"/>
            <a:ext cx="7129463" cy="2286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>
                <a:latin typeface="+mn-lt"/>
                <a:cs typeface="+mn-cs"/>
              </a:rPr>
              <a:t>	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>
                <a:latin typeface="+mn-lt"/>
                <a:cs typeface="+mn-cs"/>
              </a:rPr>
              <a:t>	olyan </a:t>
            </a:r>
            <a:r>
              <a:rPr lang="hu-HU" sz="1400" b="1" i="1" dirty="0">
                <a:latin typeface="+mn-lt"/>
                <a:cs typeface="+mn-cs"/>
              </a:rPr>
              <a:t>eseményt</a:t>
            </a:r>
            <a:r>
              <a:rPr lang="hu-HU" sz="1400" dirty="0">
                <a:latin typeface="+mn-lt"/>
                <a:cs typeface="+mn-cs"/>
              </a:rPr>
              <a:t> élt át / olyannak volt tanúja / olyannal szembesült, amelyben valóságos, vagy fenyegető </a:t>
            </a:r>
            <a:r>
              <a:rPr lang="hu-HU" sz="1400" b="1" i="1" dirty="0">
                <a:latin typeface="+mn-lt"/>
                <a:cs typeface="+mn-cs"/>
              </a:rPr>
              <a:t>haláleset</a:t>
            </a:r>
            <a:r>
              <a:rPr lang="hu-HU" sz="1400" dirty="0">
                <a:latin typeface="+mn-lt"/>
                <a:cs typeface="+mn-cs"/>
              </a:rPr>
              <a:t>, </a:t>
            </a:r>
            <a:r>
              <a:rPr lang="hu-HU" sz="1400" b="1" i="1" dirty="0">
                <a:latin typeface="+mn-lt"/>
                <a:cs typeface="+mn-cs"/>
              </a:rPr>
              <a:t>súlyos sérülés</a:t>
            </a:r>
            <a:r>
              <a:rPr lang="hu-HU" sz="1400" dirty="0">
                <a:latin typeface="+mn-lt"/>
                <a:cs typeface="+mn-cs"/>
              </a:rPr>
              <a:t>, vagy a saját, vagy mások </a:t>
            </a:r>
            <a:r>
              <a:rPr lang="hu-HU" sz="1400" b="1" i="1" dirty="0">
                <a:latin typeface="+mn-lt"/>
                <a:cs typeface="+mn-cs"/>
              </a:rPr>
              <a:t>testi épségének veszélyeztetése </a:t>
            </a:r>
            <a:r>
              <a:rPr lang="hu-HU" sz="1400" dirty="0">
                <a:latin typeface="+mn-lt"/>
                <a:cs typeface="+mn-cs"/>
              </a:rPr>
              <a:t>valósult meg, és erre intenzív </a:t>
            </a:r>
            <a:r>
              <a:rPr lang="hu-HU" sz="1400" i="1" dirty="0">
                <a:latin typeface="+mn-lt"/>
                <a:cs typeface="+mn-cs"/>
              </a:rPr>
              <a:t>félelemmel</a:t>
            </a:r>
            <a:r>
              <a:rPr lang="hu-HU" sz="1400" dirty="0">
                <a:latin typeface="+mn-lt"/>
                <a:cs typeface="+mn-cs"/>
              </a:rPr>
              <a:t>, </a:t>
            </a:r>
            <a:r>
              <a:rPr lang="hu-HU" sz="1400" i="1" dirty="0">
                <a:latin typeface="+mn-lt"/>
                <a:cs typeface="+mn-cs"/>
              </a:rPr>
              <a:t>tehetetlenséggel</a:t>
            </a:r>
            <a:r>
              <a:rPr lang="hu-HU" sz="1400" dirty="0">
                <a:latin typeface="+mn-lt"/>
                <a:cs typeface="+mn-cs"/>
              </a:rPr>
              <a:t>, vagy </a:t>
            </a:r>
            <a:r>
              <a:rPr lang="hu-HU" sz="1400" i="1" dirty="0">
                <a:latin typeface="+mn-lt"/>
                <a:cs typeface="+mn-cs"/>
              </a:rPr>
              <a:t>rémülettel </a:t>
            </a:r>
            <a:r>
              <a:rPr lang="hu-HU" sz="1400" dirty="0">
                <a:latin typeface="+mn-lt"/>
                <a:cs typeface="+mn-cs"/>
              </a:rPr>
              <a:t>reagált.  (gyerekeknél mindez dezorganizált [szétesett] vagy agitált [zaklatott, izgatott, felkavart] viselkedésben fejeződhet ki)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>
                <a:latin typeface="+mn-lt"/>
                <a:cs typeface="+mn-cs"/>
              </a:rPr>
              <a:t>	</a:t>
            </a:r>
            <a:endParaRPr lang="hu-HU" sz="16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142875" y="333375"/>
            <a:ext cx="9001125" cy="582613"/>
          </a:xfrm>
        </p:spPr>
        <p:txBody>
          <a:bodyPr anchor="t"/>
          <a:lstStyle/>
          <a:p>
            <a:pPr algn="l" eaLnBrk="1" hangingPunct="1"/>
            <a:r>
              <a:rPr lang="hu-HU" sz="1800" b="1" smtClean="0"/>
              <a:t>PTSD - poszttraumás stressz szindróma</a:t>
            </a:r>
            <a:r>
              <a:rPr lang="hu-HU" sz="1800" smtClean="0"/>
              <a:t> (</a:t>
            </a:r>
            <a:r>
              <a:rPr lang="en-US" sz="1800" i="1" smtClean="0"/>
              <a:t>Post</a:t>
            </a:r>
            <a:r>
              <a:rPr lang="hu-HU" sz="1800" i="1" smtClean="0"/>
              <a:t>-</a:t>
            </a:r>
            <a:r>
              <a:rPr lang="en-US" sz="1800" i="1" smtClean="0"/>
              <a:t>traumatic Stress Disorder</a:t>
            </a:r>
            <a:r>
              <a:rPr lang="hu-HU" sz="1800" smtClean="0"/>
              <a:t>) 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388" y="1196975"/>
            <a:ext cx="8472487" cy="418465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traumatikus események (természeti, társadalmi katasztrófák) után, a </a:t>
            </a:r>
            <a:r>
              <a:rPr lang="hu-HU" sz="1400" b="1" i="1" dirty="0" smtClean="0"/>
              <a:t>túlélőknél </a:t>
            </a:r>
            <a:r>
              <a:rPr lang="hu-HU" sz="1400" dirty="0" smtClean="0"/>
              <a:t>fellépő </a:t>
            </a:r>
            <a:r>
              <a:rPr lang="hu-HU" sz="1400" b="1" i="1" dirty="0" smtClean="0"/>
              <a:t>védekezési mechanizmus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smtClean="0"/>
              <a:t>a </a:t>
            </a:r>
            <a:r>
              <a:rPr lang="hu-HU" sz="1400" b="1" i="1" dirty="0" smtClean="0"/>
              <a:t>trauma ismételt</a:t>
            </a:r>
            <a:r>
              <a:rPr lang="hu-HU" sz="1400" dirty="0" smtClean="0"/>
              <a:t>, a mindennapi tevékenységet zavaró  </a:t>
            </a:r>
            <a:r>
              <a:rPr lang="hu-HU" sz="1400" b="1" i="1" dirty="0" smtClean="0"/>
              <a:t>átélése/újraélése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(a traumával kapcsolatos </a:t>
            </a:r>
            <a:r>
              <a:rPr lang="hu-HU" sz="1400" dirty="0" err="1" smtClean="0"/>
              <a:t>flashback</a:t>
            </a:r>
            <a:r>
              <a:rPr lang="hu-HU" sz="1400" dirty="0" smtClean="0"/>
              <a:t> epizódok, ismétlődő kellemetlen emlékbetörések, rémálmok, az eseményre emlékeztető helyzetek erős érzelmi túlreagálása)</a:t>
            </a:r>
          </a:p>
          <a:p>
            <a:pPr marL="355600" indent="-3556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1400" dirty="0" smtClean="0"/>
          </a:p>
          <a:p>
            <a:pPr marL="355600" indent="-3556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smtClean="0"/>
              <a:t> </a:t>
            </a:r>
            <a:r>
              <a:rPr lang="hu-HU" sz="1400" b="1" i="1" dirty="0" smtClean="0"/>
              <a:t>elkerülés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(érzelmi „dermedtség”, érzéketlenség, lényeges emlékek kiesése, érdektelenség, bezárkózás, az eseményre emlékeztető helyek/emberek/gondolatok kerülése, a jövő kilátástalanságának érzése)</a:t>
            </a:r>
          </a:p>
          <a:p>
            <a:pPr marL="355600" indent="-3556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1400" dirty="0" smtClean="0"/>
          </a:p>
          <a:p>
            <a:pPr marL="355600" indent="-3556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smtClean="0"/>
              <a:t>megemelkedett </a:t>
            </a:r>
            <a:r>
              <a:rPr lang="hu-HU" sz="1400" b="1" i="1" dirty="0" err="1" smtClean="0"/>
              <a:t>arousal</a:t>
            </a:r>
            <a:r>
              <a:rPr lang="hu-HU" sz="1400" b="1" i="1" dirty="0" smtClean="0"/>
              <a:t> </a:t>
            </a:r>
            <a:r>
              <a:rPr lang="hu-HU" sz="1400" dirty="0" smtClean="0"/>
              <a:t>(izgalmi állapot)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(koncentrálási nehézségek, </a:t>
            </a:r>
            <a:r>
              <a:rPr lang="hu-HU" sz="1400" dirty="0" err="1" smtClean="0"/>
              <a:t>irritabilitás</a:t>
            </a:r>
            <a:r>
              <a:rPr lang="hu-HU" sz="1400" dirty="0" smtClean="0"/>
              <a:t>/zaklatottság, eltúlzott reakciók az irritáló ingerekre, túlzott éberség/felpörgöttség – </a:t>
            </a:r>
            <a:r>
              <a:rPr lang="en-US" sz="1400" dirty="0" err="1" smtClean="0"/>
              <a:t>hypervigilanc</a:t>
            </a:r>
            <a:r>
              <a:rPr lang="hu-HU" sz="1400" dirty="0" err="1" smtClean="0"/>
              <a:t>ia</a:t>
            </a:r>
            <a:r>
              <a:rPr lang="hu-HU" sz="1400" dirty="0" smtClean="0"/>
              <a:t> -, dühkitörések, alvászavarok)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1400" dirty="0" smtClean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err="1" smtClean="0"/>
              <a:t>taratam</a:t>
            </a:r>
            <a:r>
              <a:rPr lang="hu-HU" sz="1400" dirty="0" smtClean="0"/>
              <a:t>: több mint 1 hónap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bűntudat (</a:t>
            </a:r>
            <a:r>
              <a:rPr lang="en-US" sz="1400" dirty="0" smtClean="0"/>
              <a:t>"survivor guilt")</a:t>
            </a:r>
            <a:r>
              <a:rPr lang="hu-HU" sz="1400" dirty="0" smtClean="0"/>
              <a:t>, szorongás, stressz, feszültség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1400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6725" y="3444875"/>
            <a:ext cx="914400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endParaRPr lang="hu-HU" smtClean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2725" y="1600200"/>
            <a:ext cx="8636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trauma a </a:t>
            </a:r>
            <a:r>
              <a:rPr lang="hu-HU" sz="1400" b="1" dirty="0" smtClean="0"/>
              <a:t>„lelki” </a:t>
            </a:r>
            <a:r>
              <a:rPr lang="hu-HU" sz="1400" dirty="0" smtClean="0"/>
              <a:t>és a </a:t>
            </a:r>
            <a:r>
              <a:rPr lang="hu-HU" sz="1400" b="1" dirty="0" smtClean="0"/>
              <a:t>„testi” </a:t>
            </a:r>
            <a:r>
              <a:rPr lang="hu-HU" sz="1400" dirty="0" smtClean="0"/>
              <a:t>szinten is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információ-feldolgozás a </a:t>
            </a:r>
            <a:r>
              <a:rPr lang="hu-HU" sz="1400" b="1" i="1" dirty="0" smtClean="0"/>
              <a:t>kognitív</a:t>
            </a:r>
            <a:r>
              <a:rPr lang="hu-HU" sz="1400" dirty="0" smtClean="0"/>
              <a:t>, az </a:t>
            </a:r>
            <a:r>
              <a:rPr lang="hu-HU" sz="1400" b="1" i="1" dirty="0" smtClean="0"/>
              <a:t>érzelmi</a:t>
            </a:r>
            <a:r>
              <a:rPr lang="hu-HU" sz="1400" dirty="0" smtClean="0"/>
              <a:t> és a </a:t>
            </a:r>
            <a:r>
              <a:rPr lang="hu-HU" sz="1400" b="1" i="1" dirty="0" smtClean="0"/>
              <a:t>szenzomotoros</a:t>
            </a:r>
            <a:r>
              <a:rPr lang="hu-HU" sz="1400" dirty="0" smtClean="0"/>
              <a:t> dimenziókban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b="1" i="1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b="1" i="1" dirty="0" smtClean="0"/>
              <a:t>disszociáció</a:t>
            </a:r>
            <a:r>
              <a:rPr lang="hu-HU" sz="1400" dirty="0" smtClean="0"/>
              <a:t> -  az egységes folyamat elemei (érzelmek, gondolatok, emlékek,                                                              szenzomotoros elemek) elkülönülnek, a trauma élménye részekre szabdalódik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hu-H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u-HU" sz="1400" dirty="0" smtClean="0"/>
              <a:t>az agy evolúciós és hierarchikus hármas tagolása - </a:t>
            </a:r>
            <a:r>
              <a:rPr lang="hu-HU" sz="1400" b="1" dirty="0" smtClean="0"/>
              <a:t>hüllő-agy,</a:t>
            </a:r>
            <a:r>
              <a:rPr lang="hu-HU" sz="1400" dirty="0" smtClean="0"/>
              <a:t> </a:t>
            </a:r>
            <a:r>
              <a:rPr lang="hu-HU" sz="1400" b="1" dirty="0" smtClean="0"/>
              <a:t>emlős-agy,</a:t>
            </a:r>
            <a:r>
              <a:rPr lang="hu-HU" sz="1400" dirty="0" smtClean="0"/>
              <a:t> </a:t>
            </a:r>
            <a:r>
              <a:rPr lang="hu-HU" sz="1400" b="1" dirty="0" err="1" smtClean="0"/>
              <a:t>neokortex</a:t>
            </a:r>
            <a:endParaRPr lang="hu-HU" sz="1400" dirty="0" smtClean="0"/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4213" y="1903413"/>
            <a:ext cx="1814512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500063"/>
            <a:ext cx="8229600" cy="368300"/>
          </a:xfrm>
        </p:spPr>
        <p:txBody>
          <a:bodyPr anchor="t"/>
          <a:lstStyle/>
          <a:p>
            <a:pPr algn="l" eaLnBrk="1" hangingPunct="1"/>
            <a:r>
              <a:rPr lang="hu-HU" sz="1800" b="1" smtClean="0"/>
              <a:t>a szexuális trauma sajátosságai</a:t>
            </a:r>
            <a:endParaRPr lang="en-GB" sz="1800" b="1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1916113"/>
            <a:ext cx="6072188" cy="33575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u-HU" sz="1600" b="1" dirty="0">
                <a:latin typeface="Calibri" pitchFamily="34" charset="0"/>
                <a:cs typeface="+mn-cs"/>
              </a:rPr>
              <a:t>a pszichés sérülés magja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hu-HU" sz="1600" b="1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hu-HU" sz="1600" b="1" dirty="0">
                <a:latin typeface="Calibri" pitchFamily="34" charset="0"/>
                <a:cs typeface="+mn-cs"/>
              </a:rPr>
              <a:t>a traumatikus </a:t>
            </a:r>
            <a:r>
              <a:rPr lang="hu-HU" sz="1600" b="1" dirty="0" err="1">
                <a:latin typeface="Calibri" pitchFamily="34" charset="0"/>
                <a:cs typeface="+mn-cs"/>
              </a:rPr>
              <a:t>szexualizáció</a:t>
            </a:r>
            <a:endParaRPr lang="hu-HU" sz="1600" b="1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hu-HU" sz="1600" dirty="0">
                <a:latin typeface="Calibri" pitchFamily="34" charset="0"/>
                <a:cs typeface="+mn-cs"/>
              </a:rPr>
              <a:t>		- </a:t>
            </a:r>
            <a:r>
              <a:rPr lang="hu-HU" sz="1600" i="1" dirty="0">
                <a:latin typeface="Calibri" pitchFamily="34" charset="0"/>
                <a:cs typeface="+mn-cs"/>
              </a:rPr>
              <a:t>kapcsolati és szexuális problémák</a:t>
            </a:r>
            <a:r>
              <a:rPr lang="en-GB" sz="1600" i="1" dirty="0">
                <a:latin typeface="Calibri" pitchFamily="34" charset="0"/>
                <a:cs typeface="+mn-cs"/>
              </a:rPr>
              <a:t> </a:t>
            </a:r>
            <a:endParaRPr lang="hu-HU" sz="1600" i="1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hu-HU" sz="1600" b="1" dirty="0">
                <a:latin typeface="Calibri" pitchFamily="34" charset="0"/>
                <a:cs typeface="+mn-cs"/>
              </a:rPr>
              <a:t>a </a:t>
            </a:r>
            <a:r>
              <a:rPr lang="hu-HU" sz="1600" b="1" dirty="0" err="1">
                <a:latin typeface="Calibri" pitchFamily="34" charset="0"/>
                <a:cs typeface="+mn-cs"/>
              </a:rPr>
              <a:t>stigmatizáció</a:t>
            </a:r>
            <a:endParaRPr lang="hu-HU" sz="1600" b="1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hu-HU" sz="1600" dirty="0">
                <a:latin typeface="Calibri" pitchFamily="34" charset="0"/>
                <a:cs typeface="+mn-cs"/>
              </a:rPr>
              <a:t>		- </a:t>
            </a:r>
            <a:r>
              <a:rPr lang="hu-HU" sz="1600" i="1" dirty="0">
                <a:latin typeface="Calibri" pitchFamily="34" charset="0"/>
                <a:cs typeface="+mn-cs"/>
              </a:rPr>
              <a:t>negatív én-kép és önértékelési zavar</a:t>
            </a:r>
            <a:r>
              <a:rPr lang="en-GB" sz="1600" dirty="0">
                <a:latin typeface="Calibri" pitchFamily="34" charset="0"/>
                <a:cs typeface="+mn-cs"/>
              </a:rPr>
              <a:t> </a:t>
            </a:r>
            <a:endParaRPr lang="hu-HU" sz="1600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hu-HU" sz="1600" b="1" dirty="0">
                <a:latin typeface="Calibri" pitchFamily="34" charset="0"/>
                <a:cs typeface="+mn-cs"/>
              </a:rPr>
              <a:t>az árulás</a:t>
            </a: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hu-HU" sz="1600" i="1" dirty="0">
                <a:latin typeface="Calibri" pitchFamily="34" charset="0"/>
                <a:cs typeface="+mn-cs"/>
              </a:rPr>
              <a:t>		- szenzitivitás, képtelenség az intimitásra, szorongás, 	mindent átható bizalmatlanság </a:t>
            </a: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hu-HU" sz="1600" b="1" dirty="0">
                <a:latin typeface="Calibri" pitchFamily="34" charset="0"/>
                <a:cs typeface="+mn-cs"/>
              </a:rPr>
              <a:t>a tehetetlenség élménye</a:t>
            </a: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hu-HU" sz="1600" dirty="0">
                <a:latin typeface="Calibri" pitchFamily="34" charset="0"/>
                <a:cs typeface="+mn-cs"/>
              </a:rPr>
              <a:t>		- </a:t>
            </a:r>
            <a:r>
              <a:rPr lang="hu-HU" sz="1600" i="1" dirty="0">
                <a:latin typeface="Calibri" pitchFamily="34" charset="0"/>
                <a:cs typeface="+mn-cs"/>
              </a:rPr>
              <a:t>kontroll problémák, depresszió</a:t>
            </a: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endParaRPr lang="hu-HU" i="1" dirty="0">
              <a:latin typeface="Calibri" pitchFamily="34" charset="0"/>
              <a:cs typeface="+mn-cs"/>
            </a:endParaRPr>
          </a:p>
          <a:p>
            <a:pPr marL="742950" lvl="1" indent="-28575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hu-HU" sz="1200" dirty="0">
                <a:latin typeface="Calibri" pitchFamily="34" charset="0"/>
                <a:cs typeface="+mn-cs"/>
              </a:rPr>
              <a:t>(</a:t>
            </a:r>
            <a:r>
              <a:rPr lang="hu-HU" sz="1200" dirty="0" err="1">
                <a:latin typeface="Calibri" pitchFamily="34" charset="0"/>
                <a:cs typeface="+mn-cs"/>
              </a:rPr>
              <a:t>Finkelhor-Brown</a:t>
            </a:r>
            <a:r>
              <a:rPr lang="hu-HU" sz="1200" dirty="0">
                <a:latin typeface="Calibri" pitchFamily="34" charset="0"/>
                <a:cs typeface="+mn-cs"/>
              </a:rPr>
              <a:t>, 1986)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hu-HU" sz="1400" dirty="0">
              <a:latin typeface="Tahoma" pitchFamily="34" charset="0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GB" sz="2000" dirty="0">
              <a:latin typeface="Calibri" pitchFamily="34" charset="0"/>
              <a:cs typeface="+mn-cs"/>
            </a:endParaRPr>
          </a:p>
        </p:txBody>
      </p:sp>
      <p:sp>
        <p:nvSpPr>
          <p:cNvPr id="7172" name="Tartalom helye 5"/>
          <p:cNvSpPr>
            <a:spLocks noGrp="1"/>
          </p:cNvSpPr>
          <p:nvPr>
            <p:ph idx="1"/>
          </p:nvPr>
        </p:nvSpPr>
        <p:spPr>
          <a:xfrm>
            <a:off x="142875" y="6215063"/>
            <a:ext cx="8229600" cy="4525962"/>
          </a:xfrm>
        </p:spPr>
        <p:txBody>
          <a:bodyPr/>
          <a:lstStyle/>
          <a:p>
            <a:pPr eaLnBrk="1" hangingPunct="1"/>
            <a:endParaRPr lang="hu-HU" smtClean="0"/>
          </a:p>
        </p:txBody>
      </p:sp>
      <p:pic>
        <p:nvPicPr>
          <p:cNvPr id="7173" name="Picture 7" descr="gyere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412875"/>
            <a:ext cx="2357437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428625"/>
            <a:ext cx="8786812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hu-HU" sz="2200" b="1" dirty="0" smtClean="0"/>
              <a:t>Következmények</a:t>
            </a:r>
            <a:r>
              <a:rPr lang="hu-HU" sz="2000" b="1" dirty="0" smtClean="0"/>
              <a:t> </a:t>
            </a:r>
            <a:r>
              <a:rPr lang="hu-HU" sz="1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	 			</a:t>
            </a:r>
            <a:r>
              <a:rPr lang="hu-HU" sz="11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</a:t>
            </a:r>
            <a:r>
              <a:rPr lang="hu-HU" sz="1100" b="1" dirty="0" smtClean="0"/>
              <a:t>Országos Kriminológiai Intézet</a:t>
            </a:r>
            <a:br>
              <a:rPr lang="hu-HU" sz="1100" b="1" dirty="0" smtClean="0"/>
            </a:br>
            <a:r>
              <a:rPr lang="hu-HU" sz="11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		                                                                           „</a:t>
            </a:r>
            <a:r>
              <a:rPr lang="hu-HU" sz="1100" b="1" i="1" dirty="0" smtClean="0"/>
              <a:t>Áldozatok, elkövetők és vélemények a bűnözésről</a:t>
            </a:r>
            <a:r>
              <a:rPr lang="hu-HU" sz="1100" b="1" dirty="0" smtClean="0"/>
              <a:t>”					                                                                                            	2003.</a:t>
            </a:r>
            <a:br>
              <a:rPr lang="hu-HU" sz="1100" b="1" dirty="0" smtClean="0"/>
            </a:br>
            <a:r>
              <a:rPr lang="hu-HU" sz="1100" b="1" dirty="0" smtClean="0"/>
              <a:t>							                              N= 5792</a:t>
            </a:r>
            <a:r>
              <a:rPr lang="hu-HU" sz="11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1100" b="1" dirty="0" smtClean="0"/>
              <a:t>		</a:t>
            </a:r>
            <a:br>
              <a:rPr lang="hu-HU" sz="1100" b="1" dirty="0" smtClean="0"/>
            </a:br>
            <a:endParaRPr lang="hu-HU" sz="1100" b="1" dirty="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2143125"/>
            <a:ext cx="8251825" cy="4114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2000" dirty="0" smtClean="0">
                <a:solidFill>
                  <a:schemeClr val="bg2"/>
                </a:solidFill>
              </a:rPr>
              <a:t>				</a:t>
            </a:r>
            <a:r>
              <a:rPr lang="hu-HU" sz="1600" b="1" u="sng" dirty="0" smtClean="0">
                <a:latin typeface="+mj-lt"/>
              </a:rPr>
              <a:t>Öngyilkossági kísérlet </a:t>
            </a:r>
            <a:r>
              <a:rPr lang="hu-HU" sz="1600" b="1" dirty="0" smtClean="0">
                <a:latin typeface="+mj-lt"/>
              </a:rPr>
              <a:t>	 </a:t>
            </a:r>
            <a:r>
              <a:rPr lang="hu-HU" sz="1600" b="1" u="sng" dirty="0" smtClean="0">
                <a:latin typeface="+mj-lt"/>
              </a:rPr>
              <a:t>Pszichiátriai kezelés</a:t>
            </a:r>
            <a:r>
              <a:rPr lang="hu-HU" sz="1600" b="1" dirty="0" smtClean="0">
                <a:latin typeface="+mj-lt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hu-HU" sz="1600" b="1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1600" b="1" dirty="0" smtClean="0">
                <a:solidFill>
                  <a:srgbClr val="FF0000"/>
                </a:solidFill>
                <a:latin typeface="+mj-lt"/>
              </a:rPr>
              <a:t>Volt szexuális </a:t>
            </a:r>
            <a:r>
              <a:rPr lang="hu-HU" sz="1600" b="1" dirty="0" err="1" smtClean="0">
                <a:solidFill>
                  <a:srgbClr val="FF0000"/>
                </a:solidFill>
                <a:latin typeface="+mj-lt"/>
              </a:rPr>
              <a:t>abuzus</a:t>
            </a:r>
            <a:r>
              <a:rPr lang="hu-HU" sz="1600" b="1" dirty="0" smtClean="0">
                <a:solidFill>
                  <a:srgbClr val="FF0000"/>
                </a:solidFill>
                <a:latin typeface="+mj-lt"/>
              </a:rPr>
              <a:t> 		      19%			     20%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hu-HU" sz="1600" b="1" dirty="0" smtClean="0">
              <a:solidFill>
                <a:srgbClr val="FF000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1600" b="1" dirty="0" smtClean="0">
                <a:solidFill>
                  <a:srgbClr val="FF0000"/>
                </a:solidFill>
                <a:latin typeface="+mj-lt"/>
              </a:rPr>
              <a:t>Nem volt szex. </a:t>
            </a:r>
            <a:r>
              <a:rPr lang="hu-HU" sz="1600" b="1" dirty="0" err="1" smtClean="0">
                <a:solidFill>
                  <a:srgbClr val="FF0000"/>
                </a:solidFill>
                <a:latin typeface="+mj-lt"/>
              </a:rPr>
              <a:t>abuz</a:t>
            </a:r>
            <a:r>
              <a:rPr lang="hu-HU" sz="1600" b="1" dirty="0" smtClean="0">
                <a:solidFill>
                  <a:srgbClr val="FF0000"/>
                </a:solidFill>
                <a:latin typeface="+mj-lt"/>
              </a:rPr>
              <a:t>. 	 	        2%			       6%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hu-HU" sz="1600" b="1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1600" b="1" dirty="0" smtClean="0">
                <a:latin typeface="+mj-lt"/>
              </a:rPr>
              <a:t>Gyakran volt súlyos verés          18%			     24%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hu-HU" sz="1600" b="1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1600" b="1" dirty="0" smtClean="0">
                <a:latin typeface="+mj-lt"/>
              </a:rPr>
              <a:t>Néha súlyosan megverték	         6%			     11%</a:t>
            </a: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endParaRPr lang="hu-HU" sz="1600" b="1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hu-HU" sz="1600" b="1" dirty="0" smtClean="0">
                <a:latin typeface="+mj-lt"/>
              </a:rPr>
              <a:t>Soha  nem verték súlyosan meg  2%			        5%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560638"/>
            <a:ext cx="1500188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endParaRPr lang="hu-HU" smtClean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hu-HU" sz="1400" dirty="0" smtClean="0"/>
              <a:t>Szexuális abúzus a </a:t>
            </a:r>
            <a:r>
              <a:rPr lang="hu-HU" sz="1400" b="1" dirty="0" smtClean="0"/>
              <a:t>tudományos</a:t>
            </a:r>
            <a:r>
              <a:rPr lang="hu-HU" sz="1400" dirty="0" smtClean="0"/>
              <a:t> diskurzusban</a:t>
            </a:r>
          </a:p>
          <a:p>
            <a:pPr marL="176213" indent="-176213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hu-HU" sz="1400" dirty="0" smtClean="0"/>
              <a:t>csábítás elmélet, Freud  (gyerekkori </a:t>
            </a:r>
            <a:r>
              <a:rPr lang="hu-HU" sz="1400" b="1" i="1" dirty="0" smtClean="0"/>
              <a:t>abúzus</a:t>
            </a:r>
            <a:r>
              <a:rPr lang="hu-HU" sz="1400" dirty="0" smtClean="0"/>
              <a:t>; tünetek az elfojtott emlékekhez kapcsolhatók)</a:t>
            </a:r>
          </a:p>
          <a:p>
            <a:pPr marL="176213" indent="-176213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hu-HU" sz="1400" dirty="0" smtClean="0"/>
              <a:t>az elmélet visszavonása (az „emlékek” csak elfojtott </a:t>
            </a:r>
            <a:r>
              <a:rPr lang="hu-HU" sz="1400" b="1" i="1" dirty="0" smtClean="0"/>
              <a:t>fantáziák)</a:t>
            </a:r>
          </a:p>
          <a:p>
            <a:pPr marL="176213" indent="-176213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 smtClean="0"/>
              <a:t>C. Henry </a:t>
            </a:r>
            <a:r>
              <a:rPr lang="en-US" sz="1400" dirty="0" err="1" smtClean="0"/>
              <a:t>Kempe</a:t>
            </a:r>
            <a:r>
              <a:rPr lang="hu-HU" sz="1400" dirty="0" smtClean="0"/>
              <a:t>:</a:t>
            </a:r>
            <a:r>
              <a:rPr lang="en-US" sz="1400" dirty="0" smtClean="0"/>
              <a:t> </a:t>
            </a:r>
            <a:r>
              <a:rPr lang="hu-HU" sz="1400" dirty="0" smtClean="0"/>
              <a:t>„A bántalmazott gyerek szindróma” (</a:t>
            </a:r>
            <a:r>
              <a:rPr lang="en-US" sz="1400" i="1" dirty="0" smtClean="0"/>
              <a:t>The Battered Child Syndrome</a:t>
            </a:r>
            <a:r>
              <a:rPr lang="hu-HU" sz="1400" dirty="0" smtClean="0"/>
              <a:t>), 1962</a:t>
            </a:r>
          </a:p>
          <a:p>
            <a:pPr marL="176213" indent="-176213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hu-HU" sz="1400" dirty="0" smtClean="0"/>
              <a:t>a hetvenes évektől a szexuális abúzust illetve </a:t>
            </a:r>
            <a:r>
              <a:rPr lang="hu-HU" sz="1400" dirty="0" err="1" smtClean="0"/>
              <a:t>inceszt</a:t>
            </a:r>
            <a:r>
              <a:rPr lang="hu-HU" sz="1400" dirty="0" smtClean="0"/>
              <a:t> eseteket tartalmazó  szaporodó szakmai publikációk</a:t>
            </a:r>
            <a:endParaRPr lang="hu-HU" sz="1400" b="1" i="1" dirty="0" smtClean="0"/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hu-H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hu-HU" sz="1400" dirty="0" smtClean="0"/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hu-HU" sz="1400" b="1" i="1" dirty="0" smtClean="0"/>
              <a:t>szoros kapcsolat </a:t>
            </a:r>
            <a:r>
              <a:rPr lang="hu-HU" sz="1400" dirty="0" smtClean="0"/>
              <a:t>a gyerekek (fizikai, pszichológiai vagy szexuális) </a:t>
            </a:r>
            <a:r>
              <a:rPr lang="hu-HU" sz="1400" b="1" dirty="0" smtClean="0"/>
              <a:t>bántalmazása</a:t>
            </a:r>
            <a:r>
              <a:rPr lang="hu-HU" sz="1400" dirty="0" smtClean="0"/>
              <a:t> és a </a:t>
            </a:r>
            <a:r>
              <a:rPr lang="hu-HU" sz="1400" b="1" dirty="0" smtClean="0"/>
              <a:t>pszichiátriai problémák </a:t>
            </a:r>
            <a:r>
              <a:rPr lang="hu-HU" sz="1400" dirty="0" smtClean="0"/>
              <a:t>között</a:t>
            </a:r>
          </a:p>
          <a:p>
            <a:pPr marL="360363" indent="-1841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smtClean="0"/>
              <a:t>	problémák létrejöttének pszichológiai/pszichiátriai magyarázatára </a:t>
            </a:r>
            <a:r>
              <a:rPr lang="hu-HU" sz="1400" b="1" i="1" dirty="0" smtClean="0"/>
              <a:t>személyiségelméletek</a:t>
            </a:r>
            <a:r>
              <a:rPr lang="hu-HU" sz="1400" dirty="0" smtClean="0"/>
              <a:t>, </a:t>
            </a:r>
            <a:r>
              <a:rPr lang="hu-HU" sz="1400" b="1" i="1" dirty="0" smtClean="0"/>
              <a:t>metaforák</a:t>
            </a:r>
            <a:r>
              <a:rPr lang="hu-HU" sz="1400" dirty="0" smtClean="0"/>
              <a:t> </a:t>
            </a:r>
          </a:p>
          <a:p>
            <a:pPr marL="176213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400" dirty="0" smtClean="0"/>
              <a:t>	agykutatás – </a:t>
            </a:r>
            <a:r>
              <a:rPr lang="hu-HU" sz="1400" b="1" i="1" dirty="0" smtClean="0"/>
              <a:t>korai élmények hatása </a:t>
            </a:r>
            <a:r>
              <a:rPr lang="hu-HU" sz="1400" dirty="0" smtClean="0"/>
              <a:t>az agyra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hu-HU" sz="1400" dirty="0" smtClean="0"/>
              <a:t>specifikus agyi rendellenességek a gyerekkorban </a:t>
            </a:r>
            <a:r>
              <a:rPr lang="hu-HU" sz="1400" dirty="0" err="1" smtClean="0"/>
              <a:t>abuzált</a:t>
            </a:r>
            <a:r>
              <a:rPr lang="hu-HU" sz="1400" dirty="0" smtClean="0"/>
              <a:t> pszichiátria betegeknél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hu-HU" sz="1400" dirty="0" smtClean="0"/>
              <a:t> a korai rossz bánásmód, bántalmazás tartós és </a:t>
            </a:r>
            <a:r>
              <a:rPr lang="hu-HU" sz="1400" b="1" i="1" dirty="0" smtClean="0"/>
              <a:t>maradandó hatást </a:t>
            </a:r>
            <a:r>
              <a:rPr lang="hu-HU" sz="1400" dirty="0" smtClean="0"/>
              <a:t>gyakorol az agy fejlődésére</a:t>
            </a:r>
            <a:endParaRPr lang="hu-HU" sz="1400" dirty="0"/>
          </a:p>
        </p:txBody>
      </p:sp>
      <p:sp>
        <p:nvSpPr>
          <p:cNvPr id="4" name="Lefelé nyíl 3"/>
          <p:cNvSpPr/>
          <p:nvPr/>
        </p:nvSpPr>
        <p:spPr>
          <a:xfrm>
            <a:off x="3797300" y="3038475"/>
            <a:ext cx="161925" cy="2952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pic>
        <p:nvPicPr>
          <p:cNvPr id="9221" name="Picture 4" descr="http://www.phillwebb.net/History/Twentieth/Continental/Psychoanalysis/Freud/Freu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038" y="1417638"/>
            <a:ext cx="104775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endParaRPr lang="hu-HU" smtClean="0"/>
          </a:p>
        </p:txBody>
      </p:sp>
      <p:sp>
        <p:nvSpPr>
          <p:cNvPr id="1024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2" charset="0"/>
              <a:buAutoNum type="arabicPeriod"/>
            </a:pPr>
            <a:endParaRPr lang="hu-HU" sz="1400" smtClean="0"/>
          </a:p>
          <a:p>
            <a:pPr eaLnBrk="1" hangingPunct="1">
              <a:buFont typeface="Calibri" pitchFamily="32" charset="0"/>
              <a:buAutoNum type="arabicPeriod"/>
            </a:pPr>
            <a:r>
              <a:rPr lang="hu-HU" sz="1400" smtClean="0"/>
              <a:t>fokozott neuronális ingerlékenység, rendellenes EEG aktivitás, és a temporális epilepsziára emlékeztető tünetek</a:t>
            </a:r>
          </a:p>
          <a:p>
            <a:pPr eaLnBrk="1" hangingPunct="1">
              <a:buFont typeface="Calibri" pitchFamily="32" charset="0"/>
              <a:buAutoNum type="arabicPeriod"/>
            </a:pPr>
            <a:r>
              <a:rPr lang="hu-HU" sz="1400" smtClean="0"/>
              <a:t>a bal féleteke és a baloldali hippocampus elmaradt fejlődése</a:t>
            </a:r>
          </a:p>
          <a:p>
            <a:pPr eaLnBrk="1" hangingPunct="1">
              <a:buFont typeface="Calibri" pitchFamily="32" charset="0"/>
              <a:buAutoNum type="arabicPeriod"/>
            </a:pPr>
            <a:r>
              <a:rPr lang="hu-HU" sz="1400" smtClean="0"/>
              <a:t>a két félteke deficites integrációja - kisebb méretű corpus callosum</a:t>
            </a:r>
          </a:p>
          <a:p>
            <a:pPr eaLnBrk="1" hangingPunct="1">
              <a:buFont typeface="Calibri" pitchFamily="32" charset="0"/>
              <a:buAutoNum type="arabicPeriod"/>
            </a:pPr>
            <a:r>
              <a:rPr lang="hu-HU" sz="1400" smtClean="0"/>
              <a:t>a kisagyi féreg (vermis cerebelli) csökkent működése</a:t>
            </a:r>
          </a:p>
          <a:p>
            <a:pPr eaLnBrk="1" hangingPunct="1">
              <a:buFont typeface="Arial" charset="0"/>
              <a:buNone/>
            </a:pPr>
            <a:endParaRPr lang="hu-HU" sz="1400" smtClean="0"/>
          </a:p>
          <a:p>
            <a:pPr eaLnBrk="1" hangingPunct="1">
              <a:buFont typeface="Arial" charset="0"/>
              <a:buNone/>
            </a:pPr>
            <a:endParaRPr lang="hu-HU" sz="1400" smtClean="0"/>
          </a:p>
          <a:p>
            <a:pPr eaLnBrk="1" hangingPunct="1">
              <a:buFont typeface="Arial" charset="0"/>
              <a:buNone/>
            </a:pPr>
            <a:endParaRPr lang="hu-HU" sz="1400" smtClean="0"/>
          </a:p>
          <a:p>
            <a:pPr eaLnBrk="1" hangingPunct="1">
              <a:buFont typeface="Arial" charset="0"/>
              <a:buNone/>
            </a:pPr>
            <a:r>
              <a:rPr lang="hu-HU" sz="1400" b="1" i="1" smtClean="0">
                <a:solidFill>
                  <a:srgbClr val="FF0000"/>
                </a:solidFill>
              </a:rPr>
              <a:t>Prevenció</a:t>
            </a:r>
            <a:r>
              <a:rPr lang="hu-HU" sz="1400" smtClean="0"/>
              <a:t> kiemelkedő jelentősége</a:t>
            </a:r>
          </a:p>
          <a:p>
            <a:pPr eaLnBrk="1" hangingPunct="1">
              <a:buFont typeface="Arial" charset="0"/>
              <a:buNone/>
            </a:pPr>
            <a:endParaRPr lang="hu-HU" sz="1400" b="1" i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hu-HU" sz="1400" b="1" i="1" smtClean="0">
                <a:solidFill>
                  <a:srgbClr val="FF0000"/>
                </a:solidFill>
              </a:rPr>
              <a:t>Korai beavatkozás </a:t>
            </a:r>
            <a:r>
              <a:rPr lang="hu-HU" sz="1400" smtClean="0"/>
              <a:t>fontossága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317750"/>
            <a:ext cx="2005013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475</Words>
  <Application>Microsoft Office PowerPoint</Application>
  <PresentationFormat>Diavetítés a képernyőre (4:3 oldalarány)</PresentationFormat>
  <Paragraphs>109</Paragraphs>
  <Slides>10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Office-téma</vt:lpstr>
      <vt:lpstr>1. dia</vt:lpstr>
      <vt:lpstr>áldozatsegítés és pszichológia</vt:lpstr>
      <vt:lpstr>a bűncselekmény traumája</vt:lpstr>
      <vt:lpstr>PTSD - poszttraumás stressz szindróma (Post-traumatic Stress Disorder) </vt:lpstr>
      <vt:lpstr>5. dia</vt:lpstr>
      <vt:lpstr>a szexuális trauma sajátosságai</vt:lpstr>
      <vt:lpstr>Következmények                      Országos Kriminológiai Intézet                                                                                „Áldozatok, elkövetők és vélemények a bűnözésről”                                                                                                  2003.                                      N= 5792    </vt:lpstr>
      <vt:lpstr>8. dia</vt:lpstr>
      <vt:lpstr>9. dia</vt:lpstr>
      <vt:lpstr>10. dia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Dr. Virág György</dc:creator>
  <cp:lastModifiedBy>Notebook</cp:lastModifiedBy>
  <cp:revision>14</cp:revision>
  <dcterms:created xsi:type="dcterms:W3CDTF">2013-04-24T18:52:42Z</dcterms:created>
  <dcterms:modified xsi:type="dcterms:W3CDTF">2014-02-19T09:36:16Z</dcterms:modified>
</cp:coreProperties>
</file>