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5"/>
  </p:handoutMasterIdLst>
  <p:sldIdLst>
    <p:sldId id="259" r:id="rId2"/>
    <p:sldId id="310" r:id="rId3"/>
    <p:sldId id="312" r:id="rId4"/>
    <p:sldId id="311" r:id="rId5"/>
    <p:sldId id="277" r:id="rId6"/>
    <p:sldId id="264" r:id="rId7"/>
    <p:sldId id="286" r:id="rId8"/>
    <p:sldId id="270" r:id="rId9"/>
    <p:sldId id="267" r:id="rId10"/>
    <p:sldId id="268" r:id="rId11"/>
    <p:sldId id="271" r:id="rId12"/>
    <p:sldId id="273" r:id="rId13"/>
    <p:sldId id="274" r:id="rId14"/>
    <p:sldId id="272" r:id="rId15"/>
    <p:sldId id="269" r:id="rId16"/>
    <p:sldId id="278" r:id="rId17"/>
    <p:sldId id="279" r:id="rId18"/>
    <p:sldId id="280" r:id="rId19"/>
    <p:sldId id="300" r:id="rId20"/>
    <p:sldId id="290" r:id="rId21"/>
    <p:sldId id="294" r:id="rId22"/>
    <p:sldId id="297" r:id="rId23"/>
    <p:sldId id="298" r:id="rId24"/>
    <p:sldId id="295" r:id="rId25"/>
    <p:sldId id="296" r:id="rId26"/>
    <p:sldId id="306" r:id="rId27"/>
    <p:sldId id="313" r:id="rId28"/>
    <p:sldId id="281" r:id="rId29"/>
    <p:sldId id="292" r:id="rId30"/>
    <p:sldId id="301" r:id="rId31"/>
    <p:sldId id="302" r:id="rId32"/>
    <p:sldId id="293" r:id="rId33"/>
    <p:sldId id="304" r:id="rId34"/>
    <p:sldId id="262" r:id="rId35"/>
    <p:sldId id="309" r:id="rId36"/>
    <p:sldId id="308" r:id="rId37"/>
    <p:sldId id="263" r:id="rId38"/>
    <p:sldId id="282" r:id="rId39"/>
    <p:sldId id="283" r:id="rId40"/>
    <p:sldId id="284" r:id="rId41"/>
    <p:sldId id="289" r:id="rId42"/>
    <p:sldId id="285" r:id="rId43"/>
    <p:sldId id="288" r:id="rId44"/>
  </p:sldIdLst>
  <p:sldSz cx="9144000" cy="6858000" type="screen4x3"/>
  <p:notesSz cx="6784975" cy="9906000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338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72C1DF9-E808-4B33-8F89-C76F4F258B61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338" y="9409113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5916D3F-EB1F-4B1A-B8DF-DDE4E191DF9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3E703-019F-49D4-9521-593B4AD6B460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376E-AD43-4036-881D-887444720A3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12C19-F04E-4D44-9EAB-2D6930B9E1E5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7882E-4BE3-4901-AC55-C832C29A2B6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2D3B8-2078-44CC-B5E3-A711C41EC53E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28BB6-AF85-468F-A4FA-EA43940FC27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Cím, szöveg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82D43-DFE7-42C8-A074-FDAA54B8F89E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D18A6-002D-4028-9C13-19F5C93B0E7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BF6D1-6C79-4783-85F3-50C50A06987F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CB066-872A-4B2D-9C31-6FAEA1446D4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A2192-17EE-4C8D-9925-CDB0688D85FA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EEF50-B4B0-407F-A507-5EE5B07F8C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8B286-16A4-42DF-93DE-D1876D9DA1F8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64AE6-08A7-4FDA-989D-632BA6B3441E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FE7D4-0BD0-435E-A19D-C46926261226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43A39-337B-458A-910F-57FF57F77D3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A04F2-FC40-4196-95FB-5C92450AE18D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0E08E-4EA1-4BC8-9D49-CAF4A70466B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16744-0EA9-48E5-BA8C-6B36FB8D890E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5E3A0-349E-4F52-BC7E-DCF92FD97EE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1409D-862E-470D-BF90-B1B13B6FC6CB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B4B38-7AF3-4645-9C9D-C93BE9CBBC1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39506-EE5A-46B8-8F29-26CBDC207466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7704F-A4F9-42FA-A5EF-B7D394E7B90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84C35A-1892-490A-BBBB-5EC1A9E65E3E}" type="datetimeFigureOut">
              <a:rPr lang="hu-HU"/>
              <a:pPr>
                <a:defRPr/>
              </a:pPr>
              <a:t>2013.09.05.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2B72C1-06AB-4837-97CD-D9DE8BAD033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hyperlink" Target="http://www.bpaldozatsegites.hu/dev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2000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sz="2000" b="1">
                <a:cs typeface="Arial" charset="0"/>
              </a:rPr>
              <a:t>Igazságügyi Szolgálat</a:t>
            </a:r>
          </a:p>
          <a:p>
            <a:pPr algn="ctr"/>
            <a:r>
              <a:rPr lang="hu-HU" sz="2000" b="1">
                <a:cs typeface="Arial" charset="0"/>
              </a:rPr>
              <a:t>Áldozatsegítő Osztály</a:t>
            </a:r>
          </a:p>
        </p:txBody>
      </p:sp>
      <p:sp>
        <p:nvSpPr>
          <p:cNvPr id="1536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 sz="2000"/>
          </a:p>
        </p:txBody>
      </p:sp>
      <p:pic>
        <p:nvPicPr>
          <p:cNvPr id="1536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2000" b="1">
                <a:cs typeface="Arial" charset="0"/>
              </a:rPr>
              <a:t>„Bűnmegelőzés és áldozatsegítés Budapesten, Józsefvárosi modellprogrammal</a:t>
            </a:r>
            <a:r>
              <a:rPr lang="hu-HU" sz="2000" b="1">
                <a:latin typeface="DINPro-Medium"/>
              </a:rPr>
              <a:t>”</a:t>
            </a:r>
            <a:endParaRPr lang="hu-HU" sz="2000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268413"/>
            <a:ext cx="9144000" cy="19389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algn="ctr"/>
            <a:endParaRPr lang="hu-HU" sz="2000" b="1" dirty="0">
              <a:solidFill>
                <a:srgbClr val="C00000"/>
              </a:solidFill>
            </a:endParaRPr>
          </a:p>
          <a:p>
            <a:pPr algn="ctr"/>
            <a:r>
              <a:rPr lang="hu-HU" sz="2000" b="1" dirty="0">
                <a:solidFill>
                  <a:srgbClr val="C00000"/>
                </a:solidFill>
              </a:rPr>
              <a:t>Áldozatsegítés a Fővárosi Áldozatsegítő Szolgálatnál a TÁMOP projekt tükrében</a:t>
            </a:r>
          </a:p>
          <a:p>
            <a:pPr algn="ctr"/>
            <a:endParaRPr lang="hu-HU" sz="2000" b="1" dirty="0">
              <a:solidFill>
                <a:srgbClr val="C00000"/>
              </a:solidFill>
            </a:endParaRPr>
          </a:p>
          <a:p>
            <a:pPr algn="ctr"/>
            <a:r>
              <a:rPr lang="hu-HU" sz="2000" b="1" dirty="0">
                <a:solidFill>
                  <a:srgbClr val="C00000"/>
                </a:solidFill>
              </a:rPr>
              <a:t>                      Fehér Gyűrű Nemzetközi Konferencia</a:t>
            </a:r>
          </a:p>
          <a:p>
            <a:pPr algn="ctr"/>
            <a:r>
              <a:rPr lang="hu-HU" sz="2000" b="1" dirty="0">
                <a:solidFill>
                  <a:srgbClr val="C00000"/>
                </a:solidFill>
              </a:rPr>
              <a:t>                                                              2013. szeptember 4.</a:t>
            </a:r>
            <a:endParaRPr lang="hu-HU" sz="2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5299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5300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412875"/>
            <a:ext cx="9144000" cy="40322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hu-HU" sz="2800" b="1" dirty="0">
                <a:latin typeface="Calibri" pitchFamily="34" charset="0"/>
              </a:rPr>
              <a:t>    </a:t>
            </a:r>
            <a:r>
              <a:rPr lang="hu-HU" sz="3200" b="1" dirty="0">
                <a:latin typeface="Calibri" pitchFamily="34" charset="0"/>
              </a:rPr>
              <a:t>Általános, folyamatos célok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  A bűnmegelőzési ismeretek eljuttatása a </a:t>
            </a:r>
          </a:p>
          <a:p>
            <a:pPr>
              <a:defRPr/>
            </a:pPr>
            <a:r>
              <a:rPr lang="hu-HU" sz="3200" dirty="0">
                <a:latin typeface="Calibri" pitchFamily="34" charset="0"/>
              </a:rPr>
              <a:t>    célcsoportokhoz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  A bűncselekmények áldozatainak  minél </a:t>
            </a:r>
          </a:p>
          <a:p>
            <a:pPr>
              <a:defRPr/>
            </a:pPr>
            <a:r>
              <a:rPr lang="hu-HU" sz="3200" dirty="0">
                <a:latin typeface="Calibri" pitchFamily="34" charset="0"/>
              </a:rPr>
              <a:t>    hatékonyabb segítése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  Az arra rászorulók ismerjék meg az ellátó rendszert, </a:t>
            </a:r>
          </a:p>
          <a:p>
            <a:pPr>
              <a:defRPr/>
            </a:pPr>
            <a:r>
              <a:rPr lang="hu-HU" sz="3200" dirty="0">
                <a:latin typeface="Calibri" pitchFamily="34" charset="0"/>
              </a:rPr>
              <a:t>    mindenki tudja hová forduljon, ha bűncselekmény </a:t>
            </a:r>
          </a:p>
          <a:p>
            <a:pPr>
              <a:defRPr/>
            </a:pPr>
            <a:r>
              <a:rPr lang="hu-HU" sz="3200" dirty="0">
                <a:latin typeface="Calibri" pitchFamily="34" charset="0"/>
              </a:rPr>
              <a:t>    vagy tulajdon elleni szabálysértés áldozatává válik</a:t>
            </a:r>
            <a:endParaRPr lang="hu-H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632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632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5401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hu-HU" sz="2800" b="1" dirty="0">
                <a:latin typeface="Calibri" pitchFamily="34" charset="0"/>
              </a:rPr>
              <a:t>         </a:t>
            </a:r>
            <a:r>
              <a:rPr lang="hu-HU" sz="3200" b="1" dirty="0">
                <a:latin typeface="Calibri" pitchFamily="34" charset="0"/>
              </a:rPr>
              <a:t>Rövid távú célok</a:t>
            </a:r>
          </a:p>
          <a:p>
            <a:pPr>
              <a:defRPr/>
            </a:pPr>
            <a:endParaRPr lang="hu-HU" sz="3200" b="1" dirty="0">
              <a:latin typeface="Calibri" pitchFamily="34" charset="0"/>
            </a:endParaRPr>
          </a:p>
          <a:p>
            <a:pPr lvl="2"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  A projekt eredményes megvalósítása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  Modellprogram, eljárási rend kidolgozása a</a:t>
            </a:r>
          </a:p>
          <a:p>
            <a:pPr lvl="2">
              <a:defRPr/>
            </a:pPr>
            <a:r>
              <a:rPr lang="hu-HU" sz="3200" dirty="0">
                <a:latin typeface="Calibri" pitchFamily="34" charset="0"/>
              </a:rPr>
              <a:t>    konzorciumi partner Józsefvárosban</a:t>
            </a:r>
          </a:p>
          <a:p>
            <a:pPr>
              <a:defRPr/>
            </a:pPr>
            <a:endParaRPr lang="hu-HU" sz="3200" dirty="0">
              <a:latin typeface="Calibri" pitchFamily="34" charset="0"/>
            </a:endParaRPr>
          </a:p>
          <a:p>
            <a:pPr>
              <a:defRPr/>
            </a:pPr>
            <a:endParaRPr lang="hu-HU" sz="3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7347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7348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6004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hu-HU" sz="3200" b="1" dirty="0">
                <a:latin typeface="Calibri" pitchFamily="34" charset="0"/>
              </a:rPr>
              <a:t>          Hosszú távon elérendő célok:</a:t>
            </a:r>
          </a:p>
          <a:p>
            <a:pPr>
              <a:defRPr/>
            </a:pPr>
            <a:endParaRPr lang="hu-HU" sz="2800" b="1" dirty="0">
              <a:latin typeface="Calibri" pitchFamily="34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hu-HU" sz="2800" dirty="0">
                <a:latin typeface="Calibri" pitchFamily="34" charset="0"/>
              </a:rPr>
              <a:t>   A kidolgozott modellprogram  elterjesztése az egész </a:t>
            </a:r>
          </a:p>
          <a:p>
            <a:pPr lvl="1">
              <a:defRPr/>
            </a:pPr>
            <a:r>
              <a:rPr lang="hu-HU" sz="2800" dirty="0">
                <a:latin typeface="Calibri" pitchFamily="34" charset="0"/>
              </a:rPr>
              <a:t>    fővárosban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2800" dirty="0">
                <a:latin typeface="Calibri" pitchFamily="34" charset="0"/>
              </a:rPr>
              <a:t>  Az állampolgárok  és a szakemberek  tájékozottságának</a:t>
            </a:r>
          </a:p>
          <a:p>
            <a:pPr lvl="1">
              <a:defRPr/>
            </a:pPr>
            <a:r>
              <a:rPr lang="hu-HU" sz="2800" dirty="0">
                <a:latin typeface="Calibri" pitchFamily="34" charset="0"/>
              </a:rPr>
              <a:t>    növelése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2800" dirty="0">
                <a:latin typeface="Calibri" pitchFamily="34" charset="0"/>
              </a:rPr>
              <a:t>  A látencia csökkentése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2800" dirty="0">
                <a:latin typeface="Calibri" pitchFamily="34" charset="0"/>
              </a:rPr>
              <a:t>  A bűnözés csökkentése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8371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8372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0464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lvl="1"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Az állampolgárok, különösen az idősek </a:t>
            </a:r>
          </a:p>
          <a:p>
            <a:pPr lvl="1">
              <a:defRPr/>
            </a:pPr>
            <a:r>
              <a:rPr lang="hu-HU" sz="3200" dirty="0">
                <a:latin typeface="Calibri" pitchFamily="34" charset="0"/>
              </a:rPr>
              <a:t>    biztonságérzetének növelése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  Az önvédelmi képesség fokozása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3200" dirty="0">
                <a:latin typeface="Calibri" pitchFamily="34" charset="0"/>
              </a:rPr>
              <a:t>  Az áldozatsegítésben részt vevő szervezetek</a:t>
            </a:r>
          </a:p>
          <a:p>
            <a:pPr lvl="1">
              <a:defRPr/>
            </a:pPr>
            <a:r>
              <a:rPr lang="hu-HU" sz="3200" dirty="0">
                <a:latin typeface="Calibri" pitchFamily="34" charset="0"/>
              </a:rPr>
              <a:t>    együttműködésének, ezzel a szolgáltatás </a:t>
            </a:r>
          </a:p>
          <a:p>
            <a:pPr lvl="1">
              <a:defRPr/>
            </a:pPr>
            <a:r>
              <a:rPr lang="hu-HU" sz="3200" dirty="0">
                <a:latin typeface="Calibri" pitchFamily="34" charset="0"/>
              </a:rPr>
              <a:t>    színvonalának és hatékonyságának fejlesztése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9395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9396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800"/>
            <a:ext cx="9144000" cy="39703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hu-HU" dirty="0">
              <a:latin typeface="+mj-lt"/>
            </a:endParaRPr>
          </a:p>
          <a:p>
            <a:pPr>
              <a:defRPr/>
            </a:pPr>
            <a:endParaRPr lang="hu-HU" dirty="0">
              <a:latin typeface="+mj-lt"/>
            </a:endParaRPr>
          </a:p>
          <a:p>
            <a:pPr algn="ctr">
              <a:defRPr/>
            </a:pPr>
            <a:r>
              <a:rPr lang="hu-H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Célcsoportok</a:t>
            </a:r>
          </a:p>
          <a:p>
            <a:pPr>
              <a:defRPr/>
            </a:pPr>
            <a:endParaRPr lang="hu-HU" dirty="0">
              <a:latin typeface="+mj-lt"/>
            </a:endParaRPr>
          </a:p>
          <a:p>
            <a:pPr lvl="2">
              <a:buFont typeface="Arial" pitchFamily="34" charset="0"/>
              <a:buChar char="•"/>
              <a:defRPr/>
            </a:pPr>
            <a:r>
              <a:rPr lang="hu-HU" sz="3600" dirty="0">
                <a:latin typeface="+mj-lt"/>
              </a:rPr>
              <a:t>  sértettek, áldozatok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hu-HU" sz="3600" dirty="0">
                <a:latin typeface="+mj-lt"/>
              </a:rPr>
              <a:t>  potenciális áldozatok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hu-HU" sz="3600" dirty="0">
                <a:latin typeface="+mj-lt"/>
              </a:rPr>
              <a:t>  szakemberek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hu-HU" sz="3600" dirty="0">
                <a:latin typeface="+mj-lt"/>
              </a:rPr>
              <a:t>  állampolgárok</a:t>
            </a:r>
          </a:p>
          <a:p>
            <a:pPr>
              <a:defRPr/>
            </a:pPr>
            <a:endParaRPr lang="hu-H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60419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60420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pic>
        <p:nvPicPr>
          <p:cNvPr id="60422" name="Picture 1" descr="G:\Fotók\gyerekfej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2205038"/>
            <a:ext cx="4398962" cy="3095625"/>
          </a:xfrm>
        </p:spPr>
      </p:pic>
      <p:pic>
        <p:nvPicPr>
          <p:cNvPr id="60423" name="Picture 2" descr="G:\Fotók\Merengő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219700" y="1341438"/>
            <a:ext cx="3132138" cy="4032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6144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6144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556792"/>
            <a:ext cx="9144000" cy="36009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742950" indent="-742950" algn="ctr">
              <a:defRPr/>
            </a:pPr>
            <a:r>
              <a:rPr lang="hu-H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A  célok megvalósításának eszközei</a:t>
            </a:r>
          </a:p>
          <a:p>
            <a:pPr marL="1428750" lvl="2" indent="-514350">
              <a:buFont typeface="+mj-lt"/>
              <a:buAutoNum type="alphaUcPeriod"/>
              <a:defRPr/>
            </a:pPr>
            <a:r>
              <a:rPr lang="hu-HU" sz="3200" b="1" dirty="0">
                <a:latin typeface="Calibri" pitchFamily="34" charset="0"/>
              </a:rPr>
              <a:t> Szociológiai felmérés</a:t>
            </a:r>
          </a:p>
          <a:p>
            <a:pPr marL="1428750" lvl="2" indent="-514350">
              <a:buFont typeface="+mj-lt"/>
              <a:buAutoNum type="alphaUcPeriod"/>
              <a:defRPr/>
            </a:pPr>
            <a:r>
              <a:rPr lang="hu-HU" sz="3200" b="1" dirty="0">
                <a:latin typeface="Calibri" pitchFamily="34" charset="0"/>
              </a:rPr>
              <a:t> Konferenciák</a:t>
            </a:r>
          </a:p>
          <a:p>
            <a:pPr marL="1428750" lvl="2" indent="-514350">
              <a:buFont typeface="+mj-lt"/>
              <a:buAutoNum type="alphaUcPeriod"/>
              <a:defRPr/>
            </a:pPr>
            <a:r>
              <a:rPr lang="hu-HU" sz="3200" b="1" dirty="0">
                <a:latin typeface="Calibri" pitchFamily="34" charset="0"/>
              </a:rPr>
              <a:t> Képzések</a:t>
            </a:r>
          </a:p>
          <a:p>
            <a:pPr marL="1428750" lvl="2" indent="-514350">
              <a:buFont typeface="+mj-lt"/>
              <a:buAutoNum type="alphaUcPeriod"/>
              <a:defRPr/>
            </a:pPr>
            <a:r>
              <a:rPr lang="hu-HU" sz="3200" b="1" dirty="0">
                <a:latin typeface="Calibri" pitchFamily="34" charset="0"/>
              </a:rPr>
              <a:t> Pszichológusi szolgáltatás</a:t>
            </a:r>
          </a:p>
          <a:p>
            <a:pPr marL="1428750" lvl="2" indent="-514350">
              <a:buFont typeface="+mj-lt"/>
              <a:buAutoNum type="alphaUcPeriod"/>
              <a:defRPr/>
            </a:pPr>
            <a:r>
              <a:rPr lang="hu-HU" sz="3200" b="1" dirty="0">
                <a:latin typeface="Calibri" pitchFamily="34" charset="0"/>
              </a:rPr>
              <a:t> Szupervízió a szakembereknek</a:t>
            </a:r>
          </a:p>
          <a:p>
            <a:pPr marL="1428750" lvl="2" indent="-514350">
              <a:buFont typeface="+mj-lt"/>
              <a:buAutoNum type="alphaUcPeriod"/>
              <a:defRPr/>
            </a:pPr>
            <a:r>
              <a:rPr lang="hu-HU" sz="3200" b="1" dirty="0">
                <a:latin typeface="Calibri" pitchFamily="34" charset="0"/>
              </a:rPr>
              <a:t> Az állampolgárok tájékoztatása</a:t>
            </a:r>
            <a:endParaRPr lang="hu-H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62467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62468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4652963"/>
            <a:ext cx="9144000" cy="3667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hu-HU">
              <a:latin typeface="Calibri" pitchFamily="34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0" y="1628775"/>
            <a:ext cx="9144000" cy="36623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342900" indent="-342900">
              <a:defRPr/>
            </a:pPr>
            <a:endParaRPr lang="hu-HU" sz="2400" b="1" dirty="0">
              <a:latin typeface="Calibri" pitchFamily="34" charset="0"/>
            </a:endParaRPr>
          </a:p>
          <a:p>
            <a:pPr marL="342900" indent="-342900">
              <a:defRPr/>
            </a:pPr>
            <a:endParaRPr lang="hu-HU" sz="2400" b="1" dirty="0">
              <a:latin typeface="Calibri" pitchFamily="34" charset="0"/>
            </a:endParaRPr>
          </a:p>
          <a:p>
            <a:pPr marL="342900" indent="-342900">
              <a:defRPr/>
            </a:pPr>
            <a:endParaRPr lang="hu-HU" sz="2400" b="1" dirty="0">
              <a:latin typeface="Calibri" pitchFamily="34" charset="0"/>
            </a:endParaRPr>
          </a:p>
          <a:p>
            <a:pPr marL="342900" indent="-342900">
              <a:defRPr/>
            </a:pPr>
            <a:endParaRPr lang="hu-HU" sz="2400" b="1" dirty="0">
              <a:latin typeface="Calibri" pitchFamily="34" charset="0"/>
            </a:endParaRPr>
          </a:p>
          <a:p>
            <a:pPr marL="342900" indent="-342900">
              <a:defRPr/>
            </a:pPr>
            <a:r>
              <a:rPr lang="hu-HU" sz="2400" b="1" dirty="0">
                <a:latin typeface="Calibri" pitchFamily="34" charset="0"/>
              </a:rPr>
              <a:t>      </a:t>
            </a:r>
            <a:r>
              <a:rPr lang="hu-HU" sz="2800" b="1" dirty="0">
                <a:latin typeface="Calibri" pitchFamily="34" charset="0"/>
              </a:rPr>
              <a:t>A.   Szociológiai felmérés</a:t>
            </a:r>
          </a:p>
          <a:p>
            <a:pPr marL="342900" indent="-342900">
              <a:buFontTx/>
              <a:buAutoNum type="alphaLcParenR"/>
              <a:defRPr/>
            </a:pPr>
            <a:endParaRPr lang="hu-HU" b="1" dirty="0">
              <a:latin typeface="Calibri" pitchFamily="34" charset="0"/>
            </a:endParaRPr>
          </a:p>
          <a:p>
            <a:pPr marL="342900" indent="-342900">
              <a:defRPr/>
            </a:pPr>
            <a:endParaRPr lang="hu-HU" b="1" dirty="0">
              <a:latin typeface="Calibri" pitchFamily="34" charset="0"/>
            </a:endParaRPr>
          </a:p>
          <a:p>
            <a:pPr marL="342900" indent="-342900">
              <a:defRPr/>
            </a:pPr>
            <a:endParaRPr lang="hu-HU" b="1" dirty="0">
              <a:latin typeface="Calibri" pitchFamily="34" charset="0"/>
            </a:endParaRPr>
          </a:p>
          <a:p>
            <a:pPr marL="342900" indent="-342900">
              <a:defRPr/>
            </a:pPr>
            <a:endParaRPr lang="hu-HU" b="1" dirty="0">
              <a:latin typeface="Calibri" pitchFamily="34" charset="0"/>
            </a:endParaRPr>
          </a:p>
          <a:p>
            <a:pPr marL="342900" indent="-342900">
              <a:defRPr/>
            </a:pPr>
            <a:endParaRPr lang="hu-HU" b="1" dirty="0">
              <a:latin typeface="Calibri" pitchFamily="34" charset="0"/>
            </a:endParaRPr>
          </a:p>
          <a:p>
            <a:pPr marL="342900" indent="-342900">
              <a:buFontTx/>
              <a:buAutoNum type="alphaLcParenR"/>
              <a:defRPr/>
            </a:pPr>
            <a:endParaRPr lang="hu-H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63491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63492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9084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lvl="1">
              <a:defRPr/>
            </a:pPr>
            <a:r>
              <a:rPr lang="hu-HU" sz="2800" b="1" dirty="0">
                <a:latin typeface="Calibri" pitchFamily="34" charset="0"/>
              </a:rPr>
              <a:t>B) Konferenciák</a:t>
            </a:r>
          </a:p>
          <a:p>
            <a:pPr lvl="1">
              <a:defRPr/>
            </a:pPr>
            <a:endParaRPr lang="hu-HU" sz="2400" b="1" dirty="0">
              <a:latin typeface="Calibri" pitchFamily="34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hu-HU" sz="2400" dirty="0">
                <a:latin typeface="Calibri" pitchFamily="34" charset="0"/>
              </a:rPr>
              <a:t> </a:t>
            </a:r>
            <a:r>
              <a:rPr lang="hu-HU" sz="2800" dirty="0">
                <a:latin typeface="Calibri" pitchFamily="34" charset="0"/>
              </a:rPr>
              <a:t>Nyitókonferencia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2800" dirty="0">
                <a:latin typeface="Calibri" pitchFamily="34" charset="0"/>
              </a:rPr>
              <a:t> Szakmai konferencia a fővárosi bíróságok és ügyészségek</a:t>
            </a:r>
          </a:p>
          <a:p>
            <a:pPr lvl="1">
              <a:defRPr/>
            </a:pPr>
            <a:r>
              <a:rPr lang="hu-HU" sz="2800" dirty="0">
                <a:latin typeface="Calibri" pitchFamily="34" charset="0"/>
              </a:rPr>
              <a:t>   munkatársainak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2800" dirty="0">
                <a:latin typeface="Calibri" pitchFamily="34" charset="0"/>
              </a:rPr>
              <a:t> A modellprogram ismertetése kerületi konferenciákon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hu-HU" sz="2800" dirty="0">
                <a:latin typeface="Calibri" pitchFamily="34" charset="0"/>
              </a:rPr>
              <a:t> </a:t>
            </a:r>
            <a:r>
              <a:rPr lang="hu-HU" sz="2800" dirty="0" err="1">
                <a:latin typeface="Calibri" pitchFamily="34" charset="0"/>
              </a:rPr>
              <a:t>Zárókonferencia</a:t>
            </a:r>
            <a:endParaRPr lang="hu-HU" sz="2800" dirty="0">
              <a:latin typeface="Calibri" pitchFamily="34" charset="0"/>
            </a:endParaRPr>
          </a:p>
          <a:p>
            <a:pPr lvl="1">
              <a:buFont typeface="Arial" pitchFamily="34" charset="0"/>
              <a:buChar char="•"/>
              <a:defRPr/>
            </a:pPr>
            <a:endParaRPr lang="hu-HU" sz="2800" dirty="0">
              <a:latin typeface="Calibri" pitchFamily="34" charset="0"/>
            </a:endParaRPr>
          </a:p>
          <a:p>
            <a:pPr lvl="1">
              <a:defRPr/>
            </a:pPr>
            <a:endParaRPr lang="hu-HU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64515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64516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4652963"/>
            <a:ext cx="9144000" cy="3667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hu-HU">
              <a:latin typeface="Calibri" pitchFamily="34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0" y="1557338"/>
            <a:ext cx="9144000" cy="39322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hu-HU" sz="2400" b="1">
                <a:latin typeface="Calibri" pitchFamily="34" charset="0"/>
              </a:rPr>
              <a:t>     </a:t>
            </a:r>
          </a:p>
          <a:p>
            <a:pPr marL="342900" indent="-342900">
              <a:defRPr/>
            </a:pPr>
            <a:endParaRPr lang="hu-HU" sz="2400" b="1">
              <a:latin typeface="Calibri" pitchFamily="34" charset="0"/>
            </a:endParaRPr>
          </a:p>
          <a:p>
            <a:pPr marL="342900" indent="-342900" algn="ctr">
              <a:defRPr/>
            </a:pPr>
            <a:r>
              <a:rPr lang="hu-HU" sz="4800" b="1">
                <a:latin typeface="Calibri" pitchFamily="34" charset="0"/>
              </a:rPr>
              <a:t>Nyitókonferencia</a:t>
            </a:r>
          </a:p>
          <a:p>
            <a:pPr marL="342900" indent="-342900" algn="r">
              <a:defRPr/>
            </a:pPr>
            <a:r>
              <a:rPr lang="hu-HU" sz="4000" b="1">
                <a:latin typeface="Calibri" pitchFamily="34" charset="0"/>
              </a:rPr>
              <a:t>  </a:t>
            </a:r>
          </a:p>
          <a:p>
            <a:pPr marL="342900" indent="-342900" algn="r">
              <a:defRPr/>
            </a:pPr>
            <a:endParaRPr lang="hu-HU" sz="4000" b="1">
              <a:latin typeface="Calibri" pitchFamily="34" charset="0"/>
            </a:endParaRPr>
          </a:p>
          <a:p>
            <a:pPr marL="342900" indent="-342900" algn="r">
              <a:defRPr/>
            </a:pPr>
            <a:r>
              <a:rPr lang="hu-HU" sz="4000" b="1">
                <a:latin typeface="Calibri" pitchFamily="34" charset="0"/>
              </a:rPr>
              <a:t> 2013. március 26.</a:t>
            </a:r>
          </a:p>
          <a:p>
            <a:pPr marL="342900" indent="-342900">
              <a:defRPr/>
            </a:pPr>
            <a:endParaRPr lang="hu-HU" b="1">
              <a:latin typeface="Calibri" pitchFamily="34" charset="0"/>
            </a:endParaRPr>
          </a:p>
          <a:p>
            <a:pPr marL="342900" indent="-342900">
              <a:defRPr/>
            </a:pPr>
            <a:endParaRPr lang="hu-H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468313" y="549275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u-HU"/>
          </a:p>
        </p:txBody>
      </p:sp>
      <p:pic>
        <p:nvPicPr>
          <p:cNvPr id="89093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32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250825" y="260350"/>
            <a:ext cx="457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b="1"/>
              <a:t>Budapest Főváros Kormányhivatala</a:t>
            </a:r>
          </a:p>
          <a:p>
            <a:pPr algn="ctr"/>
            <a:r>
              <a:rPr lang="hu-HU" b="1"/>
              <a:t>Igazságügyi Szolgálat</a:t>
            </a:r>
          </a:p>
          <a:p>
            <a:pPr algn="ctr"/>
            <a:r>
              <a:rPr lang="hu-HU" b="1"/>
              <a:t>Áldozatsegítő Osztály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395288" y="5445125"/>
            <a:ext cx="446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u-HU"/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0" y="5661025"/>
            <a:ext cx="5329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b="1"/>
              <a:t>„Bűnmegelőzés és áldozatsegítés Budapesten, Józsefvárosi modellprogrammal”</a:t>
            </a:r>
          </a:p>
        </p:txBody>
      </p:sp>
      <p:sp>
        <p:nvSpPr>
          <p:cNvPr id="89098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0" y="1628775"/>
            <a:ext cx="9144000" cy="405606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hu-HU" sz="3600" b="1">
                <a:solidFill>
                  <a:schemeClr val="accent2"/>
                </a:solidFill>
              </a:rPr>
              <a:t>VÁZLAT</a:t>
            </a:r>
          </a:p>
          <a:p>
            <a:pPr marL="342900" indent="-342900" algn="ctr">
              <a:spcBef>
                <a:spcPct val="50000"/>
              </a:spcBef>
            </a:pPr>
            <a:r>
              <a:rPr lang="hu-HU" sz="3200" b="1">
                <a:solidFill>
                  <a:schemeClr val="accent2"/>
                </a:solidFill>
              </a:rPr>
              <a:t>  </a:t>
            </a:r>
            <a:r>
              <a:rPr lang="hu-HU" sz="3200" b="1">
                <a:solidFill>
                  <a:schemeClr val="hlink"/>
                </a:solidFill>
              </a:rPr>
              <a:t>1. A Fővárosi Szolgálat szerepe az   áldozatsegítésben</a:t>
            </a:r>
          </a:p>
          <a:p>
            <a:pPr marL="342900" indent="-342900">
              <a:spcBef>
                <a:spcPct val="50000"/>
              </a:spcBef>
            </a:pPr>
            <a:r>
              <a:rPr lang="hu-HU" sz="3200" b="1">
                <a:solidFill>
                  <a:schemeClr val="hlink"/>
                </a:solidFill>
              </a:rPr>
              <a:t>            2. A projektről</a:t>
            </a:r>
          </a:p>
          <a:p>
            <a:pPr marL="2171700" lvl="4" indent="-342900" algn="just">
              <a:spcBef>
                <a:spcPct val="50000"/>
              </a:spcBef>
              <a:buFontTx/>
              <a:buChar char="•"/>
            </a:pPr>
            <a:r>
              <a:rPr lang="hu-HU" sz="3200" b="1">
                <a:solidFill>
                  <a:schemeClr val="hlink"/>
                </a:solidFill>
              </a:rPr>
              <a:t>Az eddigi tevékenységek</a:t>
            </a:r>
          </a:p>
          <a:p>
            <a:pPr marL="2171700" lvl="4" indent="-342900" algn="just">
              <a:spcBef>
                <a:spcPct val="50000"/>
              </a:spcBef>
              <a:buFontTx/>
              <a:buChar char="•"/>
            </a:pPr>
            <a:r>
              <a:rPr lang="hu-HU" sz="3200" b="1">
                <a:solidFill>
                  <a:schemeClr val="hlink"/>
                </a:solidFill>
              </a:rPr>
              <a:t>Tervezett programok</a:t>
            </a:r>
            <a:endParaRPr lang="hu-HU" sz="2800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PICT08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4" descr="PICT08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4" descr="PICT09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4" descr="PICT09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89488" y="-3771900"/>
            <a:ext cx="19507201" cy="146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4" descr="PICT08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4" descr="PICT09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7168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7168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29289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lvl="1"/>
            <a:endParaRPr lang="hu-HU" sz="2800" b="1">
              <a:latin typeface="Calibri" pitchFamily="34" charset="0"/>
            </a:endParaRPr>
          </a:p>
          <a:p>
            <a:pPr lvl="1"/>
            <a:r>
              <a:rPr lang="hu-HU" sz="2800" b="1">
                <a:latin typeface="Calibri" pitchFamily="34" charset="0"/>
              </a:rPr>
              <a:t>2013. június 13.</a:t>
            </a:r>
          </a:p>
          <a:p>
            <a:pPr lvl="1"/>
            <a:endParaRPr lang="hu-HU" sz="2800" b="1">
              <a:latin typeface="Calibri" pitchFamily="34" charset="0"/>
            </a:endParaRPr>
          </a:p>
          <a:p>
            <a:pPr lvl="1"/>
            <a:r>
              <a:rPr lang="hu-HU" sz="2800" b="1">
                <a:latin typeface="Calibri" pitchFamily="34" charset="0"/>
              </a:rPr>
              <a:t>Bírák és ügyészek részére</a:t>
            </a:r>
            <a:endParaRPr lang="hu-HU" sz="2800" i="1">
              <a:latin typeface="Calibri" pitchFamily="34" charset="0"/>
            </a:endParaRPr>
          </a:p>
          <a:p>
            <a:pPr lvl="1"/>
            <a:endParaRPr lang="hu-HU" sz="2800" b="1">
              <a:latin typeface="Calibri" pitchFamily="34" charset="0"/>
            </a:endParaRPr>
          </a:p>
          <a:p>
            <a:pPr lvl="1"/>
            <a:endParaRPr lang="hu-HU" sz="2800" b="1">
              <a:latin typeface="Calibri" pitchFamily="34" charset="0"/>
            </a:endParaRPr>
          </a:p>
          <a:p>
            <a:pPr lvl="1"/>
            <a:endParaRPr lang="hu-H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smtClean="0"/>
          </a:p>
        </p:txBody>
      </p:sp>
      <p:pic>
        <p:nvPicPr>
          <p:cNvPr id="93189" name="Picture 5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72707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72708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8163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lvl="1">
              <a:defRPr/>
            </a:pPr>
            <a:r>
              <a:rPr lang="hu-HU" sz="2800" b="1" dirty="0">
                <a:latin typeface="Calibri" pitchFamily="34" charset="0"/>
              </a:rPr>
              <a:t>C. Képzések</a:t>
            </a:r>
          </a:p>
          <a:p>
            <a:pPr lvl="1">
              <a:defRPr/>
            </a:pPr>
            <a:r>
              <a:rPr lang="hu-HU" sz="2800" dirty="0">
                <a:latin typeface="Calibri" pitchFamily="34" charset="0"/>
              </a:rPr>
              <a:t>Szakemberek felkészítése – </a:t>
            </a:r>
            <a:r>
              <a:rPr lang="hu-HU" sz="2400" dirty="0">
                <a:latin typeface="Calibri" pitchFamily="34" charset="0"/>
              </a:rPr>
              <a:t>tematikus csoportfoglalkozásokon</a:t>
            </a:r>
          </a:p>
          <a:p>
            <a:pPr lvl="1">
              <a:defRPr/>
            </a:pPr>
            <a:endParaRPr lang="hu-HU" sz="2800" b="1" dirty="0">
              <a:latin typeface="Calibri" pitchFamily="34" charset="0"/>
            </a:endParaRPr>
          </a:p>
          <a:p>
            <a:pPr lvl="1">
              <a:defRPr/>
            </a:pPr>
            <a:r>
              <a:rPr lang="hu-HU" sz="2800" dirty="0" err="1">
                <a:latin typeface="Calibri" pitchFamily="34" charset="0"/>
              </a:rPr>
              <a:t>Mediációs</a:t>
            </a:r>
            <a:r>
              <a:rPr lang="hu-HU" sz="2800" dirty="0">
                <a:latin typeface="Calibri" pitchFamily="34" charset="0"/>
              </a:rPr>
              <a:t> képzés</a:t>
            </a:r>
          </a:p>
          <a:p>
            <a:pPr lvl="1">
              <a:defRPr/>
            </a:pPr>
            <a:endParaRPr lang="hu-HU" sz="2800" b="1" dirty="0">
              <a:latin typeface="Calibri" pitchFamily="34" charset="0"/>
            </a:endParaRPr>
          </a:p>
          <a:p>
            <a:pPr lvl="1">
              <a:defRPr/>
            </a:pPr>
            <a:r>
              <a:rPr lang="hu-HU" sz="2800" i="1" dirty="0">
                <a:latin typeface="Calibri" pitchFamily="34" charset="0"/>
              </a:rPr>
              <a:t>„Az áldozatpolitika </a:t>
            </a:r>
          </a:p>
          <a:p>
            <a:pPr lvl="1">
              <a:defRPr/>
            </a:pPr>
            <a:r>
              <a:rPr lang="hu-HU" sz="2800" i="1" dirty="0">
                <a:latin typeface="Calibri" pitchFamily="34" charset="0"/>
              </a:rPr>
              <a:t>új irányai Magyarországon”</a:t>
            </a:r>
          </a:p>
          <a:p>
            <a:pPr lvl="1">
              <a:defRPr/>
            </a:pPr>
            <a:endParaRPr lang="hu-HU" sz="2800" b="1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</p:txBody>
      </p:sp>
      <p:pic>
        <p:nvPicPr>
          <p:cNvPr id="72711" name="Picture 11" descr="Adozatvédös buli 20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2636838"/>
            <a:ext cx="43561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DSCN17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1638" y="-301625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u-HU"/>
          </a:p>
        </p:txBody>
      </p:sp>
      <p:pic>
        <p:nvPicPr>
          <p:cNvPr id="92163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32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250825" y="260350"/>
            <a:ext cx="457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b="1"/>
              <a:t>Budapest Főváros Kormányhivatala</a:t>
            </a:r>
          </a:p>
          <a:p>
            <a:pPr algn="ctr"/>
            <a:r>
              <a:rPr lang="hu-HU" b="1"/>
              <a:t>Igazságügyi Szolgálat</a:t>
            </a:r>
          </a:p>
          <a:p>
            <a:pPr algn="ctr"/>
            <a:r>
              <a:rPr lang="hu-HU" b="1"/>
              <a:t>Áldozatsegítő Osztály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395288" y="5445125"/>
            <a:ext cx="446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u-HU"/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0" y="5661025"/>
            <a:ext cx="5329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b="1"/>
              <a:t>„Bűnmegelőzés és áldozatsegítés Budapesten, Józsefvárosi modellprogrammal”</a:t>
            </a:r>
          </a:p>
        </p:txBody>
      </p:sp>
      <p:sp>
        <p:nvSpPr>
          <p:cNvPr id="92168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0" y="1700213"/>
            <a:ext cx="9144000" cy="32623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3200" b="1">
                <a:solidFill>
                  <a:schemeClr val="hlink"/>
                </a:solidFill>
              </a:rPr>
              <a:t>1. A fővárosi szolgálat szerepe az áldozatsegítésben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hu-HU" sz="3200" b="1"/>
              <a:t> Ügyszám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hu-HU" sz="3200" b="1"/>
              <a:t> Kárenyhítés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hu-HU" sz="3200" b="1"/>
              <a:t> Pályázatok kísérleti programok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4" descr="DSCN17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1638" y="-301625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4" descr="DSCN17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1638" y="-301625"/>
            <a:ext cx="9948863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7680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7680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4652963"/>
            <a:ext cx="9144000" cy="3667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hu-HU">
              <a:latin typeface="Calibri" pitchFamily="34" charset="0"/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0" y="1628775"/>
            <a:ext cx="9144000" cy="53879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342900" indent="-342900"/>
            <a:r>
              <a:rPr lang="hu-HU" sz="3200" b="1" u="sng">
                <a:latin typeface="Calibri" pitchFamily="34" charset="0"/>
              </a:rPr>
              <a:t>Tematikus csoportfoglalkozások</a:t>
            </a:r>
          </a:p>
          <a:p>
            <a:pPr marL="342900" indent="-342900"/>
            <a:r>
              <a:rPr lang="hu-HU" sz="2400" b="1"/>
              <a:t>1.)  2013. április 11.  - megvalósítók</a:t>
            </a:r>
          </a:p>
          <a:p>
            <a:pPr marL="342900" indent="-342900"/>
            <a:r>
              <a:rPr lang="hu-HU" sz="2400" b="1"/>
              <a:t>2.)  2013. május 2.    - egészségügyi dolgozók, pedagógusok, szociális munkások</a:t>
            </a:r>
          </a:p>
          <a:p>
            <a:pPr marL="342900" indent="-342900"/>
            <a:r>
              <a:rPr lang="hu-HU" sz="2400" b="1"/>
              <a:t>3.)  2013. június 6.   - önkormányzat ügyfélszolgálati munkatársai, szoc. ellátás. , idősgondozás, CSSK, gyámhivatal</a:t>
            </a:r>
          </a:p>
          <a:p>
            <a:pPr marL="342900" indent="-342900"/>
            <a:r>
              <a:rPr lang="hu-HU" sz="2400" b="1"/>
              <a:t>4.)  2013. július 4. – a mediációról</a:t>
            </a:r>
          </a:p>
          <a:p>
            <a:pPr marL="342900" indent="-342900"/>
            <a:r>
              <a:rPr lang="hu-HU" sz="2400" b="1"/>
              <a:t>5.) 2013. augusztus 30. - fővárosi polgárőrségek, kerületi kap. munkatársai</a:t>
            </a:r>
          </a:p>
          <a:p>
            <a:pPr marL="342900" indent="-342900"/>
            <a:r>
              <a:rPr lang="hu-HU" sz="2800" b="1" u="sng">
                <a:latin typeface="Calibri" pitchFamily="34" charset="0"/>
              </a:rPr>
              <a:t>Elkövetkezők:</a:t>
            </a:r>
          </a:p>
          <a:p>
            <a:pPr marL="342900" indent="-342900"/>
            <a:r>
              <a:rPr lang="hu-HU" sz="2400" b="1"/>
              <a:t>6.) 2013. szeptember 24. fővárosi gyámhivatalok munkatársai</a:t>
            </a:r>
          </a:p>
          <a:p>
            <a:pPr marL="342900" indent="-342900"/>
            <a:r>
              <a:rPr lang="hu-HU" sz="2400" b="1"/>
              <a:t>7.) 2013. október 29. ügyfélfogadás pszichológiai szempontjai</a:t>
            </a:r>
          </a:p>
          <a:p>
            <a:pPr marL="342900" indent="-342900">
              <a:buFontTx/>
              <a:buAutoNum type="alphaLcParenR"/>
            </a:pPr>
            <a:endParaRPr lang="hu-H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77827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77828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484313"/>
            <a:ext cx="9144000" cy="39909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742950" lvl="1" indent="-285750">
              <a:defRPr/>
            </a:pPr>
            <a:r>
              <a:rPr lang="hu-HU" sz="3200" b="1"/>
              <a:t>Mediációs képzés</a:t>
            </a:r>
          </a:p>
          <a:p>
            <a:pPr marL="742950" lvl="1" indent="-285750">
              <a:defRPr/>
            </a:pPr>
            <a:endParaRPr lang="hu-HU" sz="3200" b="1"/>
          </a:p>
          <a:p>
            <a:pPr marL="742950" lvl="1" indent="-285750">
              <a:defRPr/>
            </a:pPr>
            <a:r>
              <a:rPr lang="hu-HU" sz="3200" b="1" i="1"/>
              <a:t>„Az áldozatpolitika </a:t>
            </a:r>
          </a:p>
          <a:p>
            <a:pPr marL="742950" lvl="1" indent="-285750">
              <a:defRPr/>
            </a:pPr>
            <a:r>
              <a:rPr lang="hu-HU" sz="3200" b="1" i="1"/>
              <a:t>új irányai Magyarországon”</a:t>
            </a:r>
            <a:r>
              <a:rPr lang="hu-HU" sz="3200" i="1"/>
              <a:t> – </a:t>
            </a:r>
          </a:p>
          <a:p>
            <a:pPr marL="742950" lvl="1" indent="-285750">
              <a:defRPr/>
            </a:pPr>
            <a:r>
              <a:rPr lang="hu-HU" sz="3200" i="1"/>
              <a:t>                      e-learning tananyag</a:t>
            </a:r>
          </a:p>
          <a:p>
            <a:pPr marL="742950" lvl="1" indent="-285750">
              <a:defRPr/>
            </a:pPr>
            <a:endParaRPr lang="hu-HU" sz="3200" i="1"/>
          </a:p>
          <a:p>
            <a:pPr marL="342900" indent="-342900">
              <a:buFontTx/>
              <a:buAutoNum type="alphaUcPeriod" startAt="4"/>
              <a:defRPr/>
            </a:pPr>
            <a:endParaRPr lang="hu-HU" sz="3200" b="1">
              <a:latin typeface="Calibri" pitchFamily="34" charset="0"/>
            </a:endParaRPr>
          </a:p>
          <a:p>
            <a:pPr marL="342900" indent="-342900">
              <a:defRPr/>
            </a:pPr>
            <a:endParaRPr lang="hu-HU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78851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78852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3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844675"/>
            <a:ext cx="9144000" cy="6556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hu-HU" sz="2400" b="1" dirty="0">
                <a:latin typeface="Calibri" pitchFamily="34" charset="0"/>
              </a:rPr>
              <a:t>Tréningek:</a:t>
            </a:r>
          </a:p>
          <a:p>
            <a:pPr>
              <a:defRPr/>
            </a:pPr>
            <a:endParaRPr lang="hu-HU" b="1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hu-HU" sz="2400" b="1" dirty="0">
                <a:latin typeface="Calibri" pitchFamily="34" charset="0"/>
              </a:rPr>
              <a:t>  </a:t>
            </a:r>
            <a:r>
              <a:rPr lang="hu-HU" sz="2400" dirty="0">
                <a:latin typeface="Calibri" pitchFamily="34" charset="0"/>
              </a:rPr>
              <a:t>Felkészítés a projekt </a:t>
            </a:r>
          </a:p>
          <a:p>
            <a:pPr>
              <a:defRPr/>
            </a:pPr>
            <a:r>
              <a:rPr lang="hu-HU" sz="2400" dirty="0">
                <a:latin typeface="Calibri" pitchFamily="34" charset="0"/>
              </a:rPr>
              <a:t>    megvalósítására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2400" dirty="0">
                <a:latin typeface="Calibri" pitchFamily="34" charset="0"/>
              </a:rPr>
              <a:t> Konfliktuskezelő tréning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2400" dirty="0">
                <a:latin typeface="Calibri" pitchFamily="34" charset="0"/>
              </a:rPr>
              <a:t> </a:t>
            </a:r>
            <a:r>
              <a:rPr lang="hu-HU" sz="2400" dirty="0" err="1">
                <a:latin typeface="Calibri" pitchFamily="34" charset="0"/>
              </a:rPr>
              <a:t>Agresszó-kezelési</a:t>
            </a:r>
            <a:r>
              <a:rPr lang="hu-HU" sz="2400" dirty="0">
                <a:latin typeface="Calibri" pitchFamily="34" charset="0"/>
              </a:rPr>
              <a:t>  technikák </a:t>
            </a:r>
          </a:p>
          <a:p>
            <a:pPr>
              <a:defRPr/>
            </a:pPr>
            <a:r>
              <a:rPr lang="hu-HU" sz="2400" dirty="0">
                <a:latin typeface="Calibri" pitchFamily="34" charset="0"/>
              </a:rPr>
              <a:t>   oktatása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2400" dirty="0">
                <a:latin typeface="Calibri" pitchFamily="34" charset="0"/>
              </a:rPr>
              <a:t>Önvédelmi tréning</a:t>
            </a:r>
            <a:r>
              <a:rPr lang="hu-HU" dirty="0">
                <a:latin typeface="Calibri" pitchFamily="34" charset="0"/>
              </a:rPr>
              <a:t/>
            </a:r>
            <a:br>
              <a:rPr lang="hu-HU" dirty="0">
                <a:latin typeface="Calibri" pitchFamily="34" charset="0"/>
              </a:rPr>
            </a:b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  <a:p>
            <a:pPr>
              <a:defRPr/>
            </a:pPr>
            <a:endParaRPr lang="hu-HU" dirty="0">
              <a:latin typeface="Calibri" pitchFamily="34" charset="0"/>
            </a:endParaRPr>
          </a:p>
        </p:txBody>
      </p:sp>
      <p:pic>
        <p:nvPicPr>
          <p:cNvPr id="78855" name="Picture 8" descr="Adozatvédös buli 20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1989138"/>
            <a:ext cx="4968875" cy="333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797425"/>
            <a:ext cx="40322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hu-HU" smtClean="0"/>
              <a:t>Tréning 2013. május 8.-10.</a:t>
            </a:r>
          </a:p>
        </p:txBody>
      </p:sp>
      <p:sp>
        <p:nvSpPr>
          <p:cNvPr id="7987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hu-HU" smtClean="0"/>
          </a:p>
        </p:txBody>
      </p:sp>
      <p:pic>
        <p:nvPicPr>
          <p:cNvPr id="79875" name="Picture 4" descr="DSCN2197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1340768"/>
            <a:ext cx="842493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0899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80900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46370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lvl="1">
              <a:defRPr/>
            </a:pPr>
            <a:r>
              <a:rPr lang="hu-HU" sz="2800" b="1" u="sng">
                <a:latin typeface="Calibri" pitchFamily="34" charset="0"/>
              </a:rPr>
              <a:t>Tréningek</a:t>
            </a: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2 szervezés – Igazságügyi szolgálat: a végrehajtásban  </a:t>
            </a: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                                               résztvevő szakembereknek</a:t>
            </a: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                                               2013. ősz, 2014. ősz  2015. febr.</a:t>
            </a:r>
          </a:p>
          <a:p>
            <a:pPr lvl="1">
              <a:defRPr/>
            </a:pPr>
            <a:endParaRPr lang="hu-HU" sz="2800" b="1">
              <a:latin typeface="Calibri" pitchFamily="34" charset="0"/>
            </a:endParaRP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                     - BRFK- Bűnügyi vezetők 2013. nov.</a:t>
            </a: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                                 - Közrendes vezetők</a:t>
            </a: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                                 - KMB-sek</a:t>
            </a: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                                 - nyomozók                         </a:t>
            </a:r>
          </a:p>
          <a:p>
            <a:pPr lvl="1">
              <a:defRPr/>
            </a:pPr>
            <a:r>
              <a:rPr lang="hu-HU" sz="2800" b="1">
                <a:latin typeface="Calibri" pitchFamily="34" charset="0"/>
              </a:rPr>
              <a:t>Önvédelmi- 2013. szept. indul                                           </a:t>
            </a:r>
          </a:p>
          <a:p>
            <a:pPr>
              <a:defRPr/>
            </a:pPr>
            <a:endParaRPr lang="hu-H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192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8192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5401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342900" indent="-342900">
              <a:buFontTx/>
              <a:buAutoNum type="alphaUcPeriod" startAt="4"/>
              <a:defRPr/>
            </a:pPr>
            <a:r>
              <a:rPr lang="hu-HU" sz="2800" b="1" dirty="0">
                <a:latin typeface="Calibri" pitchFamily="34" charset="0"/>
              </a:rPr>
              <a:t>Pszichológiai foglalkozások</a:t>
            </a:r>
          </a:p>
          <a:p>
            <a:pPr marL="342900" indent="-342900">
              <a:buFontTx/>
              <a:buAutoNum type="alphaUcPeriod" startAt="4"/>
              <a:defRPr/>
            </a:pPr>
            <a:endParaRPr lang="hu-HU" sz="2800" b="1" dirty="0">
              <a:latin typeface="Calibri" pitchFamily="34" charset="0"/>
            </a:endParaRPr>
          </a:p>
          <a:p>
            <a:pPr marL="342900" indent="-342900">
              <a:buFontTx/>
              <a:buAutoNum type="alphaUcPeriod" startAt="4"/>
              <a:defRPr/>
            </a:pPr>
            <a:endParaRPr lang="hu-HU" sz="2800" b="1" dirty="0">
              <a:latin typeface="Calibri" pitchFamily="34" charset="0"/>
            </a:endParaRPr>
          </a:p>
          <a:p>
            <a:pPr marL="342900" indent="-342900">
              <a:buFontTx/>
              <a:buAutoNum type="alphaUcPeriod" startAt="4"/>
              <a:defRPr/>
            </a:pPr>
            <a:endParaRPr lang="hu-HU" sz="2800" b="1" dirty="0">
              <a:latin typeface="Calibri" pitchFamily="34" charset="0"/>
            </a:endParaRPr>
          </a:p>
          <a:p>
            <a:pPr marL="342900" indent="-342900">
              <a:buFontTx/>
              <a:buAutoNum type="alphaUcPeriod" startAt="4"/>
              <a:defRPr/>
            </a:pPr>
            <a:r>
              <a:rPr lang="hu-HU" sz="2800" b="1" dirty="0">
                <a:latin typeface="Calibri" pitchFamily="34" charset="0"/>
              </a:rPr>
              <a:t>Szupervízió a szakembereknek</a:t>
            </a:r>
          </a:p>
          <a:p>
            <a:pPr marL="342900" indent="-342900">
              <a:buFontTx/>
              <a:buAutoNum type="alphaUcPeriod" startAt="4"/>
              <a:defRPr/>
            </a:pPr>
            <a:endParaRPr lang="hu-HU" sz="2800" b="1" dirty="0">
              <a:latin typeface="Calibri" pitchFamily="34" charset="0"/>
            </a:endParaRPr>
          </a:p>
          <a:p>
            <a:pPr marL="342900" indent="-342900">
              <a:buFontTx/>
              <a:buAutoNum type="alphaUcPeriod" startAt="4"/>
              <a:defRPr/>
            </a:pPr>
            <a:endParaRPr lang="hu-HU" sz="2800" b="1" dirty="0">
              <a:latin typeface="Calibri" pitchFamily="34" charset="0"/>
            </a:endParaRPr>
          </a:p>
          <a:p>
            <a:pPr marL="342900" indent="-342900">
              <a:buFontTx/>
              <a:buAutoNum type="alphaUcPeriod" startAt="4"/>
              <a:defRPr/>
            </a:pPr>
            <a:endParaRPr lang="hu-HU" sz="28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2947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82948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zövegdoboz 10"/>
          <p:cNvSpPr txBox="1"/>
          <p:nvPr/>
        </p:nvSpPr>
        <p:spPr>
          <a:xfrm>
            <a:off x="0" y="1628775"/>
            <a:ext cx="9144000" cy="45862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hu-HU" sz="3200" b="1" dirty="0">
                <a:latin typeface="Calibri" pitchFamily="34" charset="0"/>
              </a:rPr>
              <a:t>F. Az állampolgárok tájékoztatása:</a:t>
            </a: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hu-HU" sz="2000" dirty="0">
                <a:latin typeface="Calibri" pitchFamily="34" charset="0"/>
              </a:rPr>
              <a:t>   Ügyfélfogadás, folyamatos tájékoztatás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2000" dirty="0">
                <a:latin typeface="Calibri" pitchFamily="34" charset="0"/>
              </a:rPr>
              <a:t>   Részvétel </a:t>
            </a:r>
          </a:p>
          <a:p>
            <a:pPr>
              <a:defRPr/>
            </a:pPr>
            <a:r>
              <a:rPr lang="hu-HU" sz="2000" dirty="0">
                <a:latin typeface="Calibri" pitchFamily="34" charset="0"/>
              </a:rPr>
              <a:t>    nagyrendezvényeken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hu-HU" sz="2000" dirty="0">
                <a:latin typeface="Calibri" pitchFamily="34" charset="0"/>
              </a:rPr>
              <a:t>   Sziget Fesztivál</a:t>
            </a: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hu-HU" dirty="0">
              <a:latin typeface="Calibri" pitchFamily="34" charset="0"/>
            </a:endParaRPr>
          </a:p>
        </p:txBody>
      </p:sp>
      <p:pic>
        <p:nvPicPr>
          <p:cNvPr id="82950" name="Picture 2" descr="G:\Fotók\gyermekrendezvén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2781300"/>
            <a:ext cx="59055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3971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sp>
        <p:nvSpPr>
          <p:cNvPr id="11" name="Szövegdoboz 10"/>
          <p:cNvSpPr txBox="1"/>
          <p:nvPr/>
        </p:nvSpPr>
        <p:spPr>
          <a:xfrm>
            <a:off x="0" y="4652963"/>
            <a:ext cx="9144000" cy="3667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hu-HU">
              <a:latin typeface="Calibri" pitchFamily="34" charset="0"/>
            </a:endParaRPr>
          </a:p>
        </p:txBody>
      </p:sp>
      <p:pic>
        <p:nvPicPr>
          <p:cNvPr id="83973" name="Picture 2" descr="G:\Fotók\Munkában az áldozatsegítő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628775"/>
            <a:ext cx="705643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u-HU"/>
          </a:p>
        </p:txBody>
      </p:sp>
      <p:pic>
        <p:nvPicPr>
          <p:cNvPr id="91139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0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32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250825" y="260350"/>
            <a:ext cx="457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b="1"/>
              <a:t>Budapest Főváros Kormányhivatala</a:t>
            </a:r>
          </a:p>
          <a:p>
            <a:pPr algn="ctr"/>
            <a:r>
              <a:rPr lang="hu-HU" b="1"/>
              <a:t>Igazságügyi Szolgálat</a:t>
            </a:r>
          </a:p>
          <a:p>
            <a:pPr algn="ctr"/>
            <a:r>
              <a:rPr lang="hu-HU" b="1"/>
              <a:t>Áldozatsegítő Osztály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95288" y="5445125"/>
            <a:ext cx="446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u-HU"/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0" y="5661025"/>
            <a:ext cx="5329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b="1"/>
              <a:t>„Bűnmegelőzés és áldozatsegítés Budapesten, Józsefvárosi modellprogrammal”</a:t>
            </a:r>
          </a:p>
        </p:txBody>
      </p:sp>
      <p:sp>
        <p:nvSpPr>
          <p:cNvPr id="91144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0" y="1484313"/>
            <a:ext cx="9144000" cy="3506787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3200" b="1">
                <a:solidFill>
                  <a:schemeClr val="hlink"/>
                </a:solidFill>
              </a:rPr>
              <a:t>2.  A projektről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hu-HU" sz="3200" b="1"/>
              <a:t> Pályázati felhívás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hu-HU" sz="3200" b="1"/>
              <a:t> Konzorciumi partnerek kiválasztása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hu-HU" sz="3200" b="1"/>
              <a:t>Együttműködő partnerek 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hu-HU" sz="3200" b="1"/>
              <a:t>Célok/célcsoportok meghatározása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4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4995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84996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3877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r>
              <a:rPr lang="hu-HU" b="1">
                <a:latin typeface="Calibri" pitchFamily="34" charset="0"/>
              </a:rPr>
              <a:t>Egyéb kommunikációs eszközök:</a:t>
            </a:r>
          </a:p>
          <a:p>
            <a:endParaRPr lang="hu-HU">
              <a:latin typeface="Calibri" pitchFamily="34" charset="0"/>
            </a:endParaRPr>
          </a:p>
          <a:p>
            <a:r>
              <a:rPr lang="hu-HU">
                <a:latin typeface="Calibri" pitchFamily="34" charset="0"/>
              </a:rPr>
              <a:t>Előadások</a:t>
            </a:r>
          </a:p>
          <a:p>
            <a:endParaRPr lang="hu-HU">
              <a:latin typeface="Calibri" pitchFamily="34" charset="0"/>
            </a:endParaRPr>
          </a:p>
          <a:p>
            <a:endParaRPr lang="hu-HU">
              <a:latin typeface="Calibri" pitchFamily="34" charset="0"/>
            </a:endParaRPr>
          </a:p>
          <a:p>
            <a:r>
              <a:rPr lang="hu-HU">
                <a:latin typeface="Calibri" pitchFamily="34" charset="0"/>
              </a:rPr>
              <a:t>Honlap kialakítása</a:t>
            </a:r>
          </a:p>
          <a:p>
            <a:r>
              <a:rPr lang="hu-HU">
                <a:hlinkClick r:id="rId4"/>
              </a:rPr>
              <a:t>http://www.bpaldozatsegites.hu</a:t>
            </a:r>
            <a:r>
              <a:rPr lang="hu-HU"/>
              <a:t> </a:t>
            </a:r>
            <a:endParaRPr lang="hu-HU">
              <a:latin typeface="Calibri" pitchFamily="34" charset="0"/>
            </a:endParaRPr>
          </a:p>
          <a:p>
            <a:endParaRPr lang="hu-HU">
              <a:latin typeface="Calibri" pitchFamily="34" charset="0"/>
            </a:endParaRPr>
          </a:p>
          <a:p>
            <a:endParaRPr lang="hu-HU">
              <a:latin typeface="Calibri" pitchFamily="34" charset="0"/>
            </a:endParaRPr>
          </a:p>
          <a:p>
            <a:r>
              <a:rPr lang="hu-HU">
                <a:latin typeface="Calibri" pitchFamily="34" charset="0"/>
              </a:rPr>
              <a:t>Kiadványok</a:t>
            </a:r>
          </a:p>
          <a:p>
            <a:endParaRPr lang="hu-HU">
              <a:latin typeface="Calibri" pitchFamily="34" charset="0"/>
            </a:endParaRPr>
          </a:p>
          <a:p>
            <a:endParaRPr lang="hu-HU">
              <a:latin typeface="Calibri" pitchFamily="34" charset="0"/>
            </a:endParaRPr>
          </a:p>
        </p:txBody>
      </p:sp>
      <p:pic>
        <p:nvPicPr>
          <p:cNvPr id="84999" name="Picture 2" descr="G:\Fotók\tömeg-előadá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1524000"/>
            <a:ext cx="56880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6019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86020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557338"/>
            <a:ext cx="9144000" cy="3683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hu-HU" dirty="0">
                <a:latin typeface="Calibri" pitchFamily="34" charset="0"/>
              </a:rPr>
              <a:t>Bűnmegelőzési és tájékoztató filmek</a:t>
            </a:r>
          </a:p>
        </p:txBody>
      </p:sp>
      <p:pic>
        <p:nvPicPr>
          <p:cNvPr id="86023" name="Picture 2" descr="G:\Fotók\20071217zsebtolv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9138"/>
            <a:ext cx="26638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4" name="Picture 3" descr="G:\Fotók\20080129zsebtol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1773238"/>
            <a:ext cx="3708400" cy="36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5" name="Picture 4" descr="G:\Fotók\közlekedési rendő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550" y="3770313"/>
            <a:ext cx="4248150" cy="308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704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8704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3667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hu-HU">
                <a:latin typeface="Calibri" pitchFamily="34" charset="0"/>
              </a:rPr>
              <a:t>Roadshow – az első 2013. május vége</a:t>
            </a:r>
          </a:p>
        </p:txBody>
      </p:sp>
      <p:pic>
        <p:nvPicPr>
          <p:cNvPr id="87047" name="Picture 2" descr="G:\Fotók\figyelő kisgyerekek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2060575"/>
            <a:ext cx="3816350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8" name="Picture 3" descr="G:\Fotók\diáko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2060575"/>
            <a:ext cx="4392612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88067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88068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557338"/>
            <a:ext cx="9144000" cy="4030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hu-HU" sz="3200" b="1" dirty="0">
                <a:latin typeface="Calibri" pitchFamily="34" charset="0"/>
              </a:rPr>
              <a:t>Köszönöm megtisztelő figyelmüket és a projekt megvalósítói nevében </a:t>
            </a:r>
            <a:r>
              <a:rPr lang="hu-HU" sz="3200" b="1">
                <a:latin typeface="Calibri" pitchFamily="34" charset="0"/>
              </a:rPr>
              <a:t>kérem támogassák </a:t>
            </a:r>
            <a:r>
              <a:rPr lang="hu-HU" sz="3200" b="1" dirty="0">
                <a:latin typeface="Calibri" pitchFamily="34" charset="0"/>
              </a:rPr>
              <a:t>céljaink megvalósítását!</a:t>
            </a:r>
          </a:p>
          <a:p>
            <a:pPr algn="ctr">
              <a:defRPr/>
            </a:pPr>
            <a:r>
              <a:rPr lang="hu-HU" sz="3200" b="1" dirty="0">
                <a:latin typeface="Calibri" pitchFamily="34" charset="0"/>
              </a:rPr>
              <a:t>DOLGOZZUNK EGYÜTT!</a:t>
            </a:r>
          </a:p>
          <a:p>
            <a:pPr algn="ctr">
              <a:defRPr/>
            </a:pPr>
            <a:endParaRPr lang="hu-HU" sz="3200" b="1" dirty="0">
              <a:latin typeface="Calibri" pitchFamily="34" charset="0"/>
            </a:endParaRPr>
          </a:p>
          <a:p>
            <a:pPr algn="ctr">
              <a:defRPr/>
            </a:pPr>
            <a:endParaRPr lang="hu-HU" sz="3200" b="1" dirty="0">
              <a:latin typeface="Calibri" pitchFamily="34" charset="0"/>
            </a:endParaRPr>
          </a:p>
          <a:p>
            <a:pPr algn="ctr">
              <a:defRPr/>
            </a:pPr>
            <a:endParaRPr lang="hu-HU" sz="3200" b="1" dirty="0">
              <a:latin typeface="Calibri" pitchFamily="34" charset="0"/>
            </a:endParaRPr>
          </a:p>
          <a:p>
            <a:pPr algn="ctr">
              <a:defRPr/>
            </a:pPr>
            <a:endParaRPr lang="hu-HU" sz="3200" b="1" dirty="0">
              <a:latin typeface="Calibri" pitchFamily="34" charset="0"/>
            </a:endParaRPr>
          </a:p>
        </p:txBody>
      </p:sp>
      <p:pic>
        <p:nvPicPr>
          <p:cNvPr id="88071" name="Picture 6" descr="MCj0250937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3644900"/>
            <a:ext cx="19050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Kép 1"/>
          <p:cNvPicPr>
            <a:picLocks noChangeAspect="1" noChangeArrowheads="1"/>
          </p:cNvPicPr>
          <p:nvPr/>
        </p:nvPicPr>
        <p:blipFill>
          <a:blip r:embed="rId3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0180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0181" name="Kép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5018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395288" y="1412875"/>
          <a:ext cx="7921625" cy="4679950"/>
        </p:xfrm>
        <a:graphic>
          <a:graphicData uri="http://schemas.openxmlformats.org/presentationml/2006/ole">
            <p:oleObj spid="_x0000_s50177" name="Diagram" r:id="rId5" imgW="5829373" imgH="3267006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1203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1204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268413"/>
            <a:ext cx="9144000" cy="4216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hu-HU" sz="4400" b="1" dirty="0">
                <a:latin typeface="Calibri" pitchFamily="34" charset="0"/>
              </a:rPr>
              <a:t>Konzorciumi partnereink:</a:t>
            </a:r>
          </a:p>
          <a:p>
            <a:pPr>
              <a:defRPr/>
            </a:pPr>
            <a:endParaRPr lang="hu-HU" sz="3200" b="1" dirty="0">
              <a:latin typeface="Calibri" pitchFamily="34" charset="0"/>
            </a:endParaRPr>
          </a:p>
          <a:p>
            <a:pPr>
              <a:defRPr/>
            </a:pPr>
            <a:r>
              <a:rPr lang="hu-HU" sz="3200" b="1" dirty="0">
                <a:latin typeface="Calibri" pitchFamily="34" charset="0"/>
              </a:rPr>
              <a:t>         Budapesti              Budapest Főváros VIII. kerület </a:t>
            </a:r>
          </a:p>
          <a:p>
            <a:pPr>
              <a:defRPr/>
            </a:pPr>
            <a:r>
              <a:rPr lang="hu-HU" sz="3200" b="1" dirty="0">
                <a:latin typeface="Calibri" pitchFamily="34" charset="0"/>
              </a:rPr>
              <a:t>Rendőr-főkapitányság   Józsefvárosi Önkormányzat</a:t>
            </a:r>
          </a:p>
          <a:p>
            <a:pPr>
              <a:defRPr/>
            </a:pPr>
            <a:endParaRPr lang="hu-HU" sz="3200" b="1" dirty="0">
              <a:latin typeface="Calibri" pitchFamily="34" charset="0"/>
            </a:endParaRPr>
          </a:p>
          <a:p>
            <a:pPr>
              <a:defRPr/>
            </a:pPr>
            <a:endParaRPr lang="hu-HU" sz="3200" b="1" dirty="0">
              <a:latin typeface="Calibri" pitchFamily="34" charset="0"/>
            </a:endParaRPr>
          </a:p>
          <a:p>
            <a:pPr algn="ctr">
              <a:defRPr/>
            </a:pPr>
            <a:endParaRPr lang="hu-HU" sz="3200" b="1" dirty="0">
              <a:latin typeface="Calibri" pitchFamily="34" charset="0"/>
            </a:endParaRPr>
          </a:p>
          <a:p>
            <a:pPr algn="ctr">
              <a:defRPr/>
            </a:pPr>
            <a:endParaRPr lang="hu-HU" sz="3200" b="1" dirty="0">
              <a:latin typeface="Calibri" pitchFamily="34" charset="0"/>
            </a:endParaRPr>
          </a:p>
        </p:txBody>
      </p:sp>
      <p:pic>
        <p:nvPicPr>
          <p:cNvPr id="5120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3789363"/>
            <a:ext cx="12255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3789363"/>
            <a:ext cx="20161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2227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2228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pic>
        <p:nvPicPr>
          <p:cNvPr id="52230" name="Picture 2" descr="G:\Fotók\Kocsis Máté rendőrrel és gyerekke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1462088"/>
            <a:ext cx="6097587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3251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3252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775"/>
            <a:ext cx="9144000" cy="59705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hu-HU" sz="4000" b="1" dirty="0">
                <a:latin typeface="Calibri" pitchFamily="34" charset="0"/>
              </a:rPr>
              <a:t>Együttműködő partnerek:</a:t>
            </a:r>
          </a:p>
          <a:p>
            <a:pPr>
              <a:defRPr/>
            </a:pPr>
            <a:r>
              <a:rPr lang="hu-HU" sz="3600" b="1" dirty="0">
                <a:latin typeface="Calibri" pitchFamily="34" charset="0"/>
              </a:rPr>
              <a:t>Társpályázók</a:t>
            </a:r>
          </a:p>
          <a:p>
            <a:pPr>
              <a:defRPr/>
            </a:pPr>
            <a:r>
              <a:rPr lang="hu-HU" dirty="0">
                <a:latin typeface="Calibri" pitchFamily="34" charset="0"/>
              </a:rPr>
              <a:t>ESZTER Alapítvány</a:t>
            </a:r>
          </a:p>
          <a:p>
            <a:pPr>
              <a:defRPr/>
            </a:pPr>
            <a:r>
              <a:rPr lang="hu-HU" dirty="0">
                <a:latin typeface="Calibri" pitchFamily="34" charset="0"/>
              </a:rPr>
              <a:t>Fehér Gyűrű Közhasznú Egyesület</a:t>
            </a:r>
          </a:p>
          <a:p>
            <a:pPr>
              <a:defRPr/>
            </a:pPr>
            <a:r>
              <a:rPr lang="hu-HU" dirty="0">
                <a:latin typeface="Calibri" pitchFamily="34" charset="0"/>
              </a:rPr>
              <a:t>Budapesti Szociális Forrásközpont</a:t>
            </a:r>
          </a:p>
          <a:p>
            <a:pPr>
              <a:defRPr/>
            </a:pPr>
            <a:r>
              <a:rPr lang="hu-HU" dirty="0">
                <a:latin typeface="+mj-lt"/>
              </a:rPr>
              <a:t>Zuglói Önkormányzat és a Zuglói Polgárőr és Tűzoltó Egyesület</a:t>
            </a:r>
          </a:p>
          <a:p>
            <a:pPr>
              <a:defRPr/>
            </a:pPr>
            <a:r>
              <a:rPr lang="hu-HU" dirty="0">
                <a:latin typeface="+mj-lt"/>
              </a:rPr>
              <a:t>Család, Gyermek, Ifjúság Közhasznú Egyesület</a:t>
            </a:r>
          </a:p>
          <a:p>
            <a:pPr>
              <a:defRPr/>
            </a:pPr>
            <a:endParaRPr lang="hu-HU" dirty="0">
              <a:latin typeface="+mj-lt"/>
            </a:endParaRPr>
          </a:p>
          <a:p>
            <a:pPr>
              <a:defRPr/>
            </a:pPr>
            <a:r>
              <a:rPr lang="hu-HU" b="1" dirty="0">
                <a:latin typeface="+mj-lt"/>
              </a:rPr>
              <a:t>Állami szervek:</a:t>
            </a:r>
          </a:p>
          <a:p>
            <a:pPr>
              <a:defRPr/>
            </a:pPr>
            <a:r>
              <a:rPr lang="hu-HU" dirty="0">
                <a:latin typeface="+mj-lt"/>
              </a:rPr>
              <a:t>KIH, BMSZKI, OKIT, Járási és Kerületi Hivatalok, Kormányhivatalok szakigazgatási szervei , stb.</a:t>
            </a:r>
          </a:p>
          <a:p>
            <a:pPr>
              <a:defRPr/>
            </a:pPr>
            <a:endParaRPr lang="hu-HU" dirty="0">
              <a:latin typeface="+mj-lt"/>
            </a:endParaRPr>
          </a:p>
          <a:p>
            <a:pPr>
              <a:defRPr/>
            </a:pPr>
            <a:r>
              <a:rPr lang="hu-HU" b="1" dirty="0">
                <a:latin typeface="+mj-lt"/>
              </a:rPr>
              <a:t>Önkormányzatok és intézményeik:</a:t>
            </a:r>
          </a:p>
          <a:p>
            <a:pPr>
              <a:defRPr/>
            </a:pPr>
            <a:r>
              <a:rPr lang="hu-HU" dirty="0">
                <a:latin typeface="+mj-lt"/>
              </a:rPr>
              <a:t>Szociális és egyéb szakigazgatási szervek, családsegítő szolgálatok, gyermekvédelmi szolgálatok, idősgondozási hálózat, egészségügyi intézmények, </a:t>
            </a:r>
            <a:r>
              <a:rPr lang="hu-HU" dirty="0" err="1">
                <a:latin typeface="+mj-lt"/>
              </a:rPr>
              <a:t>stb</a:t>
            </a:r>
            <a:endParaRPr lang="hu-HU" dirty="0">
              <a:latin typeface="+mj-lt"/>
            </a:endParaRPr>
          </a:p>
          <a:p>
            <a:pPr>
              <a:defRPr/>
            </a:pPr>
            <a:endParaRPr lang="hu-HU" dirty="0">
              <a:latin typeface="+mj-lt"/>
            </a:endParaRPr>
          </a:p>
          <a:p>
            <a:pPr>
              <a:defRPr/>
            </a:pPr>
            <a:r>
              <a:rPr lang="hu-HU" b="1" dirty="0">
                <a:latin typeface="+mj-lt"/>
              </a:rPr>
              <a:t>Civil szervezetek, egyházak</a:t>
            </a:r>
          </a:p>
          <a:p>
            <a:pPr>
              <a:defRPr/>
            </a:pPr>
            <a:endParaRPr lang="hu-HU" dirty="0">
              <a:latin typeface="+mj-lt"/>
            </a:endParaRPr>
          </a:p>
          <a:p>
            <a:pPr>
              <a:defRPr/>
            </a:pPr>
            <a:endParaRPr lang="hu-HU" dirty="0">
              <a:latin typeface="+mj-lt"/>
            </a:endParaRPr>
          </a:p>
          <a:p>
            <a:pPr>
              <a:defRPr/>
            </a:pPr>
            <a:endParaRPr lang="hu-HU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Kép 1"/>
          <p:cNvPicPr>
            <a:picLocks noChangeAspect="1" noChangeArrowheads="1"/>
          </p:cNvPicPr>
          <p:nvPr/>
        </p:nvPicPr>
        <p:blipFill>
          <a:blip r:embed="rId2" cstate="print"/>
          <a:srcRect l="-1126" r="-1126"/>
          <a:stretch>
            <a:fillRect/>
          </a:stretch>
        </p:blipFill>
        <p:spPr bwMode="auto">
          <a:xfrm>
            <a:off x="5364163" y="188913"/>
            <a:ext cx="360203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Szövegdoboz 4"/>
          <p:cNvSpPr txBox="1">
            <a:spLocks noChangeArrowheads="1"/>
          </p:cNvSpPr>
          <p:nvPr/>
        </p:nvSpPr>
        <p:spPr bwMode="auto">
          <a:xfrm>
            <a:off x="395288" y="260350"/>
            <a:ext cx="41052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b="1">
                <a:cs typeface="Arial" charset="0"/>
              </a:rPr>
              <a:t>Budapest Főváros Kormányhivatala</a:t>
            </a:r>
          </a:p>
          <a:p>
            <a:pPr algn="ctr"/>
            <a:r>
              <a:rPr lang="hu-HU" b="1">
                <a:cs typeface="Arial" charset="0"/>
              </a:rPr>
              <a:t>Igazságügyi Szolgálat</a:t>
            </a:r>
          </a:p>
          <a:p>
            <a:pPr algn="ctr"/>
            <a:r>
              <a:rPr lang="hu-HU" b="1">
                <a:cs typeface="Arial" charset="0"/>
              </a:rPr>
              <a:t>Áldozatsegítő Osztály</a:t>
            </a:r>
          </a:p>
        </p:txBody>
      </p:sp>
      <p:sp>
        <p:nvSpPr>
          <p:cNvPr id="54275" name="Egyenes összekötő 8"/>
          <p:cNvSpPr>
            <a:spLocks noChangeShapeType="1"/>
          </p:cNvSpPr>
          <p:nvPr/>
        </p:nvSpPr>
        <p:spPr bwMode="auto">
          <a:xfrm>
            <a:off x="0" y="1557338"/>
            <a:ext cx="9144000" cy="0"/>
          </a:xfrm>
          <a:prstGeom prst="line">
            <a:avLst/>
          </a:prstGeom>
          <a:noFill/>
          <a:ln w="41275">
            <a:solidFill>
              <a:srgbClr val="8CB33F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54276" name="Kép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5516563"/>
            <a:ext cx="36607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Szövegdoboz 9"/>
          <p:cNvSpPr txBox="1">
            <a:spLocks noChangeArrowheads="1"/>
          </p:cNvSpPr>
          <p:nvPr/>
        </p:nvSpPr>
        <p:spPr bwMode="auto">
          <a:xfrm>
            <a:off x="0" y="5661025"/>
            <a:ext cx="543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1600" b="1">
                <a:cs typeface="Arial" charset="0"/>
              </a:rPr>
              <a:t>„</a:t>
            </a:r>
            <a:r>
              <a:rPr lang="hu-HU" b="1">
                <a:cs typeface="Arial" charset="0"/>
              </a:rPr>
              <a:t>Bűnmegelőzés és áldozatsegítés Budapesten, Józsefvárosi modellprogrammal</a:t>
            </a:r>
            <a:r>
              <a:rPr lang="hu-HU" b="1">
                <a:latin typeface="DINPro-Medium"/>
              </a:rPr>
              <a:t>”</a:t>
            </a:r>
            <a:endParaRPr lang="hu-HU" b="1">
              <a:latin typeface="Calibri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0" y="1628800"/>
            <a:ext cx="9144000" cy="378565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742950" indent="-742950" algn="ctr">
              <a:defRPr/>
            </a:pPr>
            <a:r>
              <a:rPr lang="hu-H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A célok</a:t>
            </a:r>
          </a:p>
          <a:p>
            <a:pPr marL="742950" indent="-742950" algn="ctr">
              <a:defRPr/>
            </a:pPr>
            <a:endParaRPr lang="hu-H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  <a:p>
            <a:pPr marL="1200150" lvl="1" indent="-742950">
              <a:buFont typeface="Arial" pitchFamily="34" charset="0"/>
              <a:buChar char="•"/>
              <a:defRPr/>
            </a:pPr>
            <a:r>
              <a:rPr lang="hu-HU" sz="4000" dirty="0"/>
              <a:t>prevenció  és </a:t>
            </a:r>
            <a:r>
              <a:rPr lang="hu-HU" sz="4000" dirty="0" err="1"/>
              <a:t>reparáció</a:t>
            </a:r>
            <a:endParaRPr lang="hu-HU" sz="4000" dirty="0"/>
          </a:p>
          <a:p>
            <a:pPr marL="1200150" lvl="1" indent="-742950">
              <a:buFont typeface="Arial" pitchFamily="34" charset="0"/>
              <a:buChar char="•"/>
              <a:defRPr/>
            </a:pPr>
            <a:r>
              <a:rPr lang="hu-HU" sz="4000" dirty="0"/>
              <a:t>rövid és hosszú távú</a:t>
            </a:r>
          </a:p>
          <a:p>
            <a:pPr marL="742950" indent="-742950" algn="ctr">
              <a:buFont typeface="Arial" pitchFamily="34" charset="0"/>
              <a:buChar char="•"/>
              <a:defRPr/>
            </a:pPr>
            <a:endParaRPr lang="hu-H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  <a:p>
            <a:pPr marL="742950" indent="-742950" algn="ctr">
              <a:buFontTx/>
              <a:buAutoNum type="arabicPeriod" startAt="2"/>
              <a:defRPr/>
            </a:pPr>
            <a:endParaRPr lang="hu-HU" sz="4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</TotalTime>
  <Words>1126</Words>
  <Application>Microsoft Office PowerPoint</Application>
  <PresentationFormat>Diavetítés a képernyőre (4:3 oldalarány)</PresentationFormat>
  <Paragraphs>326</Paragraphs>
  <Slides>43</Slides>
  <Notes>0</Notes>
  <HiddenSlides>0</HiddenSlides>
  <MMClips>0</MMClips>
  <ScaleCrop>false</ScaleCrop>
  <HeadingPairs>
    <vt:vector size="6" baseType="variant"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43</vt:i4>
      </vt:variant>
    </vt:vector>
  </HeadingPairs>
  <TitlesOfParts>
    <vt:vector size="45" baseType="lpstr">
      <vt:lpstr>Office-téma</vt:lpstr>
      <vt:lpstr>Diagram</vt:lpstr>
      <vt:lpstr>1. dia</vt:lpstr>
      <vt:lpstr>2. dia</vt:lpstr>
      <vt:lpstr>3. dia</vt:lpstr>
      <vt:lpstr>4. dia</vt:lpstr>
      <vt:lpstr>5. dia</vt:lpstr>
      <vt:lpstr>6. dia</vt:lpstr>
      <vt:lpstr>7. dia</vt:lpstr>
      <vt:lpstr>8. dia</vt:lpstr>
      <vt:lpstr>9. dia</vt:lpstr>
      <vt:lpstr>10. dia</vt:lpstr>
      <vt:lpstr>11. dia</vt:lpstr>
      <vt:lpstr>12. dia</vt:lpstr>
      <vt:lpstr>13. dia</vt:lpstr>
      <vt:lpstr>14. dia</vt:lpstr>
      <vt:lpstr>15. dia</vt:lpstr>
      <vt:lpstr>16. dia</vt:lpstr>
      <vt:lpstr>17. dia</vt:lpstr>
      <vt:lpstr>18. dia</vt:lpstr>
      <vt:lpstr>19. dia</vt:lpstr>
      <vt:lpstr>20. dia</vt:lpstr>
      <vt:lpstr>21. dia</vt:lpstr>
      <vt:lpstr>22. dia</vt:lpstr>
      <vt:lpstr>23. dia</vt:lpstr>
      <vt:lpstr>24. dia</vt:lpstr>
      <vt:lpstr>25. dia</vt:lpstr>
      <vt:lpstr>26. dia</vt:lpstr>
      <vt:lpstr>27. dia</vt:lpstr>
      <vt:lpstr>28. dia</vt:lpstr>
      <vt:lpstr>29. dia</vt:lpstr>
      <vt:lpstr>30. dia</vt:lpstr>
      <vt:lpstr>31. dia</vt:lpstr>
      <vt:lpstr>32. dia</vt:lpstr>
      <vt:lpstr>33. dia</vt:lpstr>
      <vt:lpstr>34. dia</vt:lpstr>
      <vt:lpstr>Tréning 2013. május 8.-10.</vt:lpstr>
      <vt:lpstr>36. dia</vt:lpstr>
      <vt:lpstr>37. dia</vt:lpstr>
      <vt:lpstr>38. dia</vt:lpstr>
      <vt:lpstr>39. dia</vt:lpstr>
      <vt:lpstr>40. dia</vt:lpstr>
      <vt:lpstr>41. dia</vt:lpstr>
      <vt:lpstr>42. dia</vt:lpstr>
      <vt:lpstr>43. dia</vt:lpstr>
    </vt:vector>
  </TitlesOfParts>
  <Company>kim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toth.evelin</dc:creator>
  <cp:lastModifiedBy>Notebook</cp:lastModifiedBy>
  <cp:revision>62</cp:revision>
  <dcterms:created xsi:type="dcterms:W3CDTF">2013-03-21T13:21:31Z</dcterms:created>
  <dcterms:modified xsi:type="dcterms:W3CDTF">2013-09-05T13:44:09Z</dcterms:modified>
</cp:coreProperties>
</file>