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28" r:id="rId1"/>
    <p:sldMasterId id="2147483840" r:id="rId2"/>
  </p:sldMasterIdLst>
  <p:notesMasterIdLst>
    <p:notesMasterId r:id="rId20"/>
  </p:notesMasterIdLst>
  <p:handoutMasterIdLst>
    <p:handoutMasterId r:id="rId21"/>
  </p:handoutMasterIdLst>
  <p:sldIdLst>
    <p:sldId id="288" r:id="rId3"/>
    <p:sldId id="271" r:id="rId4"/>
    <p:sldId id="317" r:id="rId5"/>
    <p:sldId id="324" r:id="rId6"/>
    <p:sldId id="278" r:id="rId7"/>
    <p:sldId id="292" r:id="rId8"/>
    <p:sldId id="293" r:id="rId9"/>
    <p:sldId id="327" r:id="rId10"/>
    <p:sldId id="295" r:id="rId11"/>
    <p:sldId id="328" r:id="rId12"/>
    <p:sldId id="318" r:id="rId13"/>
    <p:sldId id="319" r:id="rId14"/>
    <p:sldId id="320" r:id="rId15"/>
    <p:sldId id="315" r:id="rId16"/>
    <p:sldId id="325" r:id="rId17"/>
    <p:sldId id="326" r:id="rId18"/>
    <p:sldId id="273" r:id="rId19"/>
  </p:sldIdLst>
  <p:sldSz cx="9144000" cy="6858000" type="screen4x3"/>
  <p:notesSz cx="6794500" cy="99314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1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27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FB7223-4580-49F0-9327-1EA630CD4E54}" type="datetimeFigureOut">
              <a:rPr lang="hu-HU" smtClean="0"/>
              <a:t>2015.10.20.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B453E-36A4-4783-B964-11E44950785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314557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80A8C-F2AE-4B32-8170-62025A44C5FF}" type="datetimeFigureOut">
              <a:rPr lang="hu-HU" smtClean="0"/>
              <a:t>2015.10.20.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B83A4-10A8-4A3F-8A5E-2B9C088F7A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1313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hu-HU" smtClean="0"/>
          </a:p>
        </p:txBody>
      </p:sp>
      <p:sp>
        <p:nvSpPr>
          <p:cNvPr id="17412" name="Dia számának hely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C8CA2FF-90CA-4649-A43E-257E59F4008B}" type="slidenum">
              <a:rPr lang="en-GB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768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spcBef>
                <a:spcPct val="0"/>
              </a:spcBef>
            </a:pPr>
            <a:endParaRPr lang="hu-HU" altLang="hu-HU" smtClean="0"/>
          </a:p>
          <a:p>
            <a:pPr algn="just" eaLnBrk="1" hangingPunct="1">
              <a:spcBef>
                <a:spcPct val="0"/>
              </a:spcBef>
            </a:pPr>
            <a:endParaRPr lang="en-GB" altLang="hu-HU" smtClean="0"/>
          </a:p>
        </p:txBody>
      </p:sp>
      <p:sp>
        <p:nvSpPr>
          <p:cNvPr id="19460" name="Dia számának hely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479BAA3-B10D-4282-B558-5907B9A94511}" type="slidenum">
              <a:rPr lang="en-GB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916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B4041-E7B8-4104-A3E8-208AC4FB8779}" type="datetimeFigureOut">
              <a:rPr lang="hu-HU"/>
              <a:pPr>
                <a:defRPr/>
              </a:pPr>
              <a:t>2015.10.20.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18992-32E1-4449-BB3D-30B13CFAF94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032363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5EA0E-130F-44D0-ABAD-CC1675819DD5}" type="datetimeFigureOut">
              <a:rPr lang="hu-HU"/>
              <a:pPr>
                <a:defRPr/>
              </a:pPr>
              <a:t>2015.10.20.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D1492-FB11-49B5-B581-81D1A65017F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73536077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C947C-EDEF-473A-B9AE-541168938D0F}" type="datetimeFigureOut">
              <a:rPr lang="hu-HU"/>
              <a:pPr>
                <a:defRPr/>
              </a:pPr>
              <a:t>2015.10.20.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D62A2-DBF5-434F-9D86-CA85A3F5DF8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63084439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kerekített téglalap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Lekerekített téglalap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Cím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20" name="Alcím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hu-HU" smtClean="0"/>
              <a:t>Alcím mintájának szerkesztése</a:t>
            </a:r>
            <a:endParaRPr lang="en-US"/>
          </a:p>
        </p:txBody>
      </p:sp>
      <p:sp>
        <p:nvSpPr>
          <p:cNvPr id="7" name="Dátum helye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79976B-ED76-4C38-A1D1-4BF0632AA6D3}" type="datetimeFigureOut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20/10/2015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Dia számának hely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2B28EC-D803-4DDC-AD5C-0FC1C81E9531}" type="slidenum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444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AB8EB-38C2-4CFA-B04B-F80F68868DD3}" type="datetimeFigureOut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20/10/2015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Élőláb hely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EA330-6698-423A-83F1-8A4347B72152}" type="slidenum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310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kerekített téglalap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Lekerekített téglalap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30D19E2-740C-48AF-9726-CE5E4A0C987A}" type="datetimeFigureOut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20/10/2015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9AA39D-5312-4242-920A-7AD630532378}" type="slidenum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856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átum hely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10C47-4F30-4C9F-A1CB-5F0F10F2433F}" type="datetimeFigureOut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20/10/2015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Élőláb hely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199D0-595A-433A-A1BE-28914C7A0628}" type="slidenum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93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7" name="Dátum hely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F8169-5A73-4652-8A13-7F07E473CB0B}" type="datetimeFigureOut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20/10/2015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Élőláb hely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BB87D-B140-4E83-9FC0-18EDF586C6A2}" type="slidenum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986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átum hely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A9149-C857-4D00-98F6-61405AD70013}" type="datetimeFigureOut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20/10/2015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Élőláb hely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32865-BFB0-4CEA-9778-A3EF5D806D4D}" type="slidenum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99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ekerekített téglalap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A799E7-D25A-4E94-9D27-2CC711A1B321}" type="datetimeFigureOut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20/10/2015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1B12BB2-C52A-4794-BB1B-FA1278AF5A70}" type="slidenum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335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átum hely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AA367-E1FA-436E-9B13-511BA7A1B29C}" type="datetimeFigureOut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20/10/2015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Élőláb hely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BA253-00BE-4EA1-AD8B-116D91A82C05}" type="slidenum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576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B0E7B-8F26-4685-A289-FA76079BBC24}" type="datetimeFigureOut">
              <a:rPr lang="hu-HU"/>
              <a:pPr>
                <a:defRPr/>
              </a:pPr>
              <a:t>2015.10.20.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FD3E8-244F-462B-829C-1CD1527335C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66686444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ekerekített téglalap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Egy sarkán kerekített téglalap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hu-HU" noProof="0" smtClean="0"/>
              <a:t>Kép beszúrásához kattintson az ikonra</a:t>
            </a:r>
            <a:endParaRPr lang="en-US" noProof="0"/>
          </a:p>
        </p:txBody>
      </p:sp>
      <p:sp>
        <p:nvSpPr>
          <p:cNvPr id="7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3F66C4-2C93-44C9-B980-C5F3758DF9A1}" type="datetimeFigureOut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20/10/2015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179BC6-DDBB-4418-9D8B-A01DB4115327}" type="slidenum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883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2D65B-1778-478E-A3F5-E76905AAADCE}" type="datetimeFigureOut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20/10/2015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Élőláb hely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8724C-B297-41B8-A00D-A46B35E7F414}" type="slidenum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739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BC195-6B9D-4232-86DA-218F85685552}" type="datetimeFigureOut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20/10/2015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Élőláb hely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082E2-9749-49F1-A609-7211DF68C074}" type="slidenum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995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07E82-2CA9-4786-BF57-989602249B58}" type="datetimeFigureOut">
              <a:rPr lang="hu-HU"/>
              <a:pPr>
                <a:defRPr/>
              </a:pPr>
              <a:t>2015.10.20.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EF9E6-20F4-4C1D-9B36-431FC6217BB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56046504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0034E-FDC4-450F-877D-EF66028F6A8E}" type="datetimeFigureOut">
              <a:rPr lang="hu-HU"/>
              <a:pPr>
                <a:defRPr/>
              </a:pPr>
              <a:t>2015.10.20.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F8CBF-D491-4E07-8A77-E7DCCF07322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69849779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E00F-72A0-4B16-AC9E-AE28E81C793A}" type="datetimeFigureOut">
              <a:rPr lang="hu-HU"/>
              <a:pPr>
                <a:defRPr/>
              </a:pPr>
              <a:t>2015.10.20.</a:t>
            </a:fld>
            <a:endParaRPr lang="hu-HU"/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A3F1F-761A-4E98-8D22-B0EDE8F689A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9973011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9B028-DE04-4B63-8F9E-4C03C11E452B}" type="datetimeFigureOut">
              <a:rPr lang="hu-HU"/>
              <a:pPr>
                <a:defRPr/>
              </a:pPr>
              <a:t>2015.10.20.</a:t>
            </a:fld>
            <a:endParaRPr lang="hu-HU"/>
          </a:p>
        </p:txBody>
      </p:sp>
      <p:sp>
        <p:nvSpPr>
          <p:cNvPr id="4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CC0D6-E7CE-4BCC-A1C9-57963A86278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01764583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55E4-9F8B-46D9-8E27-BB766A2E7B0D}" type="datetimeFigureOut">
              <a:rPr lang="hu-HU"/>
              <a:pPr>
                <a:defRPr/>
              </a:pPr>
              <a:t>2015.10.20.</a:t>
            </a:fld>
            <a:endParaRPr lang="hu-HU"/>
          </a:p>
        </p:txBody>
      </p:sp>
      <p:sp>
        <p:nvSpPr>
          <p:cNvPr id="3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BE1BF-56D6-41EE-B161-313C97255B9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03756602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3C8CA-994C-43A8-9055-E991E53F9E6F}" type="datetimeFigureOut">
              <a:rPr lang="hu-HU"/>
              <a:pPr>
                <a:defRPr/>
              </a:pPr>
              <a:t>2015.10.20.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0A21F-B8A7-47E8-AEA5-7E6008C8A0D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1952522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BFE5A-2895-4E08-B8C9-A8CDE053D6D9}" type="datetimeFigureOut">
              <a:rPr lang="hu-HU"/>
              <a:pPr>
                <a:defRPr/>
              </a:pPr>
              <a:t>2015.10.20.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1C27C-CAF1-410D-9B91-464FD70D882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3022711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Cím hely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Mintacím szerkesztése</a:t>
            </a:r>
          </a:p>
        </p:txBody>
      </p:sp>
      <p:sp>
        <p:nvSpPr>
          <p:cNvPr id="1027" name="Szöveg hely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68B757-851E-4268-8DA9-E992977EF8BC}" type="datetimeFigureOut">
              <a:rPr lang="hu-H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2015.10.20.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128B1F-FB72-4D60-B365-81943E96FEE5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28009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ekerekített téglalap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Lekerekített téglalap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Cím helye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1031" name="Szöveg helye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  <a:endParaRPr lang="en-US" altLang="hu-HU" smtClean="0"/>
          </a:p>
        </p:txBody>
      </p:sp>
      <p:sp>
        <p:nvSpPr>
          <p:cNvPr id="25" name="Dátum helye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CD08BB6-8DCD-41CB-83A0-2FC1D4A6EE7C}" type="datetimeFigureOut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20/10/2015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Élőláb helye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0E84F60-9610-430A-B674-87A27B020416}" type="slidenum">
              <a:rPr lang="en-GB">
                <a:solidFill>
                  <a:srgbClr val="D4D2D0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483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6C98A8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C98A8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C98A8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C98A8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C98A8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6C98A8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6C98A8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6C98A8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6C98A8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5CA8C5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5CA8C5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9991C7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emberkereskedelem.@bm.gov.hu" TargetMode="External"/><Relationship Id="rId2" Type="http://schemas.openxmlformats.org/officeDocument/2006/relationships/hyperlink" Target="mailto:thb@bm.gov.hu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467544" y="1268760"/>
            <a:ext cx="8192269" cy="1512887"/>
          </a:xfrm>
        </p:spPr>
        <p:txBody>
          <a:bodyPr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sz="3400" dirty="0" smtClean="0">
                <a:solidFill>
                  <a:schemeClr val="tx1"/>
                </a:solidFill>
                <a:effectLst/>
                <a:latin typeface="Garamond" panose="02020404030301010803" pitchFamily="18" charset="0"/>
                <a:cs typeface="Times New Roman" pitchFamily="18" charset="0"/>
              </a:rPr>
              <a:t>Az emberkereskedelem kérdései az áldozatok szempontjából</a:t>
            </a:r>
            <a:endParaRPr lang="hu-HU" sz="3400" dirty="0">
              <a:solidFill>
                <a:schemeClr val="tx1"/>
              </a:solidFill>
              <a:effectLst/>
              <a:latin typeface="Garamond" panose="02020404030301010803" pitchFamily="18" charset="0"/>
              <a:cs typeface="Times New Roman" pitchFamily="18" charset="0"/>
            </a:endParaRPr>
          </a:p>
        </p:txBody>
      </p:sp>
      <p:pic>
        <p:nvPicPr>
          <p:cNvPr id="614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908425"/>
            <a:ext cx="8048625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8" name="Szövegdoboz 6"/>
          <p:cNvSpPr txBox="1">
            <a:spLocks noChangeArrowheads="1"/>
          </p:cNvSpPr>
          <p:nvPr/>
        </p:nvSpPr>
        <p:spPr bwMode="auto">
          <a:xfrm>
            <a:off x="611560" y="4665910"/>
            <a:ext cx="367188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5CA8C5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5CA8C5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9991C7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9991C7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9991C7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9991C7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9991C7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hu-HU" altLang="hu-HU" sz="1800" b="1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Gál Eszter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hu-HU" altLang="hu-HU" sz="1800" b="1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Európai Együttműködési Főosztály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hu-HU" altLang="hu-HU" sz="1800" b="1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2015. október 21.</a:t>
            </a:r>
          </a:p>
        </p:txBody>
      </p:sp>
      <p:sp>
        <p:nvSpPr>
          <p:cNvPr id="6149" name="Szövegdoboz 3"/>
          <p:cNvSpPr txBox="1">
            <a:spLocks noChangeArrowheads="1"/>
          </p:cNvSpPr>
          <p:nvPr/>
        </p:nvSpPr>
        <p:spPr bwMode="auto">
          <a:xfrm>
            <a:off x="1331913" y="4130675"/>
            <a:ext cx="27352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5CA8C5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5CA8C5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9991C7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9991C7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9991C7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9991C7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9991C7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hu-HU" altLang="hu-HU" sz="2200" b="1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Belügyminisztérium</a:t>
            </a:r>
          </a:p>
        </p:txBody>
      </p:sp>
    </p:spTree>
    <p:extLst>
      <p:ext uri="{BB962C8B-B14F-4D97-AF65-F5344CB8AC3E}">
        <p14:creationId xmlns:p14="http://schemas.microsoft.com/office/powerpoint/2010/main" val="103726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44463" y="1916832"/>
            <a:ext cx="8331993" cy="46805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3770313" y="17463"/>
            <a:ext cx="1584325" cy="105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86556" y="1196752"/>
            <a:ext cx="8340725" cy="58477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200" b="1" i="1" dirty="0">
                <a:solidFill>
                  <a:schemeClr val="bg1"/>
                </a:solidFill>
                <a:latin typeface="Garamond" panose="02020404030301010803" pitchFamily="18" charset="0"/>
              </a:rPr>
              <a:t>Áldozatok Európai Uniós </a:t>
            </a:r>
            <a:r>
              <a:rPr lang="hu-HU" sz="3200" b="1" i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jogai </a:t>
            </a:r>
            <a:endParaRPr lang="hu-HU" sz="3200" b="1" i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1" name="Picture 7" descr="ANd9GcQWYj8gOXHqG8CQL2dF_en4J3D9gZvvvhCMdbViaUl2mxOvvjZ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72232"/>
            <a:ext cx="615950" cy="1052512"/>
          </a:xfrm>
          <a:prstGeom prst="rect">
            <a:avLst/>
          </a:prstGeom>
          <a:noFill/>
        </p:spPr>
      </p:pic>
      <p:sp>
        <p:nvSpPr>
          <p:cNvPr id="2" name="Téglalap 1"/>
          <p:cNvSpPr/>
          <p:nvPr/>
        </p:nvSpPr>
        <p:spPr>
          <a:xfrm>
            <a:off x="323528" y="2060848"/>
            <a:ext cx="8331993" cy="4186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800" dirty="0" smtClean="0">
                <a:latin typeface="Garamond" panose="02020404030301010803" pitchFamily="18" charset="0"/>
                <a:cs typeface="Times New Roman" pitchFamily="18" charset="0"/>
              </a:rPr>
              <a:t>Segítséghez és támogatáshoz való jog</a:t>
            </a:r>
          </a:p>
          <a:p>
            <a:pPr marL="514350" indent="-51435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800" dirty="0" smtClean="0">
                <a:latin typeface="Garamond" panose="02020404030301010803" pitchFamily="18" charset="0"/>
                <a:cs typeface="Times New Roman" pitchFamily="18" charset="0"/>
              </a:rPr>
              <a:t>Védelem</a:t>
            </a:r>
          </a:p>
          <a:p>
            <a:pPr marL="514350" indent="-51435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800" dirty="0" smtClean="0">
                <a:latin typeface="Garamond" panose="02020404030301010803" pitchFamily="18" charset="0"/>
                <a:cs typeface="Times New Roman" pitchFamily="18" charset="0"/>
              </a:rPr>
              <a:t>Kártérítés</a:t>
            </a:r>
          </a:p>
          <a:p>
            <a:pPr marL="514350" indent="-51435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800" dirty="0" smtClean="0">
                <a:latin typeface="Garamond" panose="02020404030301010803" pitchFamily="18" charset="0"/>
                <a:cs typeface="Times New Roman" pitchFamily="18" charset="0"/>
              </a:rPr>
              <a:t>Integráció és munkavállalási jog</a:t>
            </a:r>
          </a:p>
          <a:p>
            <a:pPr marL="514350" indent="-51435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800" dirty="0" smtClean="0">
                <a:latin typeface="Garamond" panose="02020404030301010803" pitchFamily="18" charset="0"/>
                <a:cs typeface="Times New Roman" pitchFamily="18" charset="0"/>
              </a:rPr>
              <a:t>Harmadik országbeli állampolgárok</a:t>
            </a:r>
          </a:p>
        </p:txBody>
      </p:sp>
      <p:pic>
        <p:nvPicPr>
          <p:cNvPr id="1026" name="Picture 2" descr="Képtalálat a következőre: „human trafficking victims eu”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625279"/>
            <a:ext cx="1861368" cy="279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0437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95287" y="1772816"/>
            <a:ext cx="8331993" cy="5013177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3770313" y="17463"/>
            <a:ext cx="1584325" cy="105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86556" y="1196752"/>
            <a:ext cx="8340725" cy="52322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b="1" i="1" dirty="0">
                <a:solidFill>
                  <a:schemeClr val="bg1"/>
                </a:solidFill>
                <a:latin typeface="Garamond" panose="02020404030301010803" pitchFamily="18" charset="0"/>
              </a:rPr>
              <a:t>Áldozatok Európai Uniós </a:t>
            </a:r>
            <a:r>
              <a:rPr lang="hu-HU" sz="2800" b="1" i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jogai </a:t>
            </a:r>
            <a:endParaRPr lang="hu-HU" sz="2800" b="1" i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1" name="Picture 7" descr="ANd9GcQWYj8gOXHqG8CQL2dF_en4J3D9gZvvvhCMdbViaUl2mxOvvjZ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72232"/>
            <a:ext cx="615950" cy="1052512"/>
          </a:xfrm>
          <a:prstGeom prst="rect">
            <a:avLst/>
          </a:prstGeom>
          <a:noFill/>
        </p:spPr>
      </p:pic>
      <p:sp>
        <p:nvSpPr>
          <p:cNvPr id="2" name="Téglalap 1"/>
          <p:cNvSpPr/>
          <p:nvPr/>
        </p:nvSpPr>
        <p:spPr>
          <a:xfrm>
            <a:off x="386556" y="1772816"/>
            <a:ext cx="833199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lnSpc>
                <a:spcPct val="140000"/>
              </a:lnSpc>
              <a:buAutoNum type="romanUcPeriod"/>
              <a:defRPr/>
            </a:pPr>
            <a:r>
              <a:rPr lang="hu-HU" sz="2000" b="1" i="1" dirty="0" smtClean="0">
                <a:latin typeface="Garamond" panose="02020404030301010803" pitchFamily="18" charset="0"/>
                <a:cs typeface="Times New Roman" pitchFamily="18" charset="0"/>
              </a:rPr>
              <a:t>Segítséghez és támogatáshoz való jog</a:t>
            </a:r>
          </a:p>
          <a:p>
            <a:pPr algn="just">
              <a:lnSpc>
                <a:spcPct val="140000"/>
              </a:lnSpc>
              <a:defRPr/>
            </a:pPr>
            <a:endParaRPr lang="hu-HU" sz="2000" b="1" i="1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hu-HU" sz="2000" b="1" dirty="0" smtClean="0">
                <a:latin typeface="Garamond" panose="02020404030301010803" pitchFamily="18" charset="0"/>
                <a:cs typeface="Times New Roman" pitchFamily="18" charset="0"/>
              </a:rPr>
              <a:t>Támogatás:</a:t>
            </a:r>
            <a:endParaRPr lang="hu-HU" sz="2000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marL="800100" lvl="2" indent="-342900" algn="just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Nem </a:t>
            </a:r>
            <a:r>
              <a:rPr lang="hu-HU" sz="2000" dirty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köthető </a:t>
            </a: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feltételhez</a:t>
            </a:r>
          </a:p>
          <a:p>
            <a:pPr marL="800100" lvl="2" indent="-342900" algn="just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Gyermekközpontú szemlélet</a:t>
            </a:r>
            <a:endParaRPr lang="hu-HU" sz="2000" dirty="0">
              <a:solidFill>
                <a:prstClr val="black"/>
              </a:solidFill>
              <a:latin typeface="Garamond" panose="02020404030301010803" pitchFamily="18" charset="0"/>
              <a:cs typeface="Times New Roman" pitchFamily="18" charset="0"/>
            </a:endParaRPr>
          </a:p>
          <a:p>
            <a:pPr marL="800100" lvl="2" indent="-342900" algn="just">
              <a:lnSpc>
                <a:spcPct val="120000"/>
              </a:lnSpc>
              <a:buFont typeface="Wingdings" pitchFamily="2" charset="2"/>
              <a:buChar char="Ø"/>
              <a:defRPr/>
            </a:pPr>
            <a:endParaRPr lang="hu-HU" sz="2000" dirty="0">
              <a:solidFill>
                <a:prstClr val="black"/>
              </a:solidFill>
              <a:latin typeface="Garamond" panose="02020404030301010803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hu-HU" sz="2000" b="1" dirty="0" smtClean="0">
                <a:latin typeface="Garamond" panose="02020404030301010803" pitchFamily="18" charset="0"/>
                <a:cs typeface="Times New Roman" pitchFamily="18" charset="0"/>
              </a:rPr>
              <a:t>Szolgáltatások:</a:t>
            </a:r>
            <a:endParaRPr lang="hu-HU" sz="2000" dirty="0">
              <a:latin typeface="Garamond" panose="02020404030301010803" pitchFamily="18" charset="0"/>
              <a:cs typeface="Times New Roman" pitchFamily="18" charset="0"/>
            </a:endParaRPr>
          </a:p>
          <a:p>
            <a:pPr marL="800100" lvl="2" indent="-342900" algn="just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Biztonságos elhelyezés</a:t>
            </a:r>
            <a:endParaRPr lang="hu-HU" sz="2000" dirty="0">
              <a:solidFill>
                <a:prstClr val="black"/>
              </a:solidFill>
              <a:latin typeface="Garamond" panose="02020404030301010803" pitchFamily="18" charset="0"/>
              <a:cs typeface="Times New Roman" pitchFamily="18" charset="0"/>
            </a:endParaRPr>
          </a:p>
          <a:p>
            <a:pPr marL="800100" lvl="2" indent="-342900" algn="just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Anyagi támogatás</a:t>
            </a:r>
          </a:p>
          <a:p>
            <a:pPr marL="800100" lvl="2" indent="-342900" algn="just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Orvosi </a:t>
            </a:r>
            <a:r>
              <a:rPr lang="hu-HU" sz="2000" dirty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ellátás</a:t>
            </a:r>
            <a:endParaRPr lang="hu-HU" sz="2000" dirty="0" smtClean="0">
              <a:solidFill>
                <a:prstClr val="black"/>
              </a:solidFill>
              <a:latin typeface="Garamond" panose="02020404030301010803" pitchFamily="18" charset="0"/>
              <a:cs typeface="Times New Roman" pitchFamily="18" charset="0"/>
            </a:endParaRPr>
          </a:p>
          <a:p>
            <a:pPr marL="800100" lvl="2" indent="-342900" algn="just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Pszichológiai segítségnyújtás</a:t>
            </a:r>
          </a:p>
          <a:p>
            <a:pPr marL="800100" lvl="2" indent="-342900" algn="just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Tanácsadás, tájékoztatás</a:t>
            </a:r>
          </a:p>
          <a:p>
            <a:pPr marL="800100" lvl="2" indent="-342900" algn="just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Tolmácsolás, fordítás</a:t>
            </a:r>
            <a:endParaRPr lang="hu-HU" sz="2000" dirty="0">
              <a:solidFill>
                <a:prstClr val="black"/>
              </a:solidFill>
              <a:latin typeface="Garamond" panose="02020404030301010803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85681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95287" y="1997233"/>
            <a:ext cx="8331993" cy="4672127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3770313" y="17463"/>
            <a:ext cx="1584325" cy="105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86556" y="1311151"/>
            <a:ext cx="8340725" cy="52322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b="1" i="1" dirty="0">
                <a:solidFill>
                  <a:schemeClr val="bg1"/>
                </a:solidFill>
                <a:latin typeface="Garamond" panose="02020404030301010803" pitchFamily="18" charset="0"/>
              </a:rPr>
              <a:t>Áldozatok Európai Uniós jogai </a:t>
            </a:r>
          </a:p>
        </p:txBody>
      </p:sp>
      <p:pic>
        <p:nvPicPr>
          <p:cNvPr id="11" name="Picture 7" descr="ANd9GcQWYj8gOXHqG8CQL2dF_en4J3D9gZvvvhCMdbViaUl2mxOvvjZ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66441"/>
            <a:ext cx="615950" cy="1052512"/>
          </a:xfrm>
          <a:prstGeom prst="rect">
            <a:avLst/>
          </a:prstGeom>
          <a:noFill/>
        </p:spPr>
      </p:pic>
      <p:sp>
        <p:nvSpPr>
          <p:cNvPr id="2" name="Téglalap 1"/>
          <p:cNvSpPr/>
          <p:nvPr/>
        </p:nvSpPr>
        <p:spPr>
          <a:xfrm>
            <a:off x="386556" y="1998388"/>
            <a:ext cx="833199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hu-HU" sz="2000" b="1" i="1" dirty="0" smtClean="0">
                <a:latin typeface="Garamond" panose="02020404030301010803" pitchFamily="18" charset="0"/>
                <a:cs typeface="Times New Roman" pitchFamily="18" charset="0"/>
              </a:rPr>
              <a:t>II. Az </a:t>
            </a:r>
            <a:r>
              <a:rPr lang="hu-HU" sz="2000" b="1" i="1" dirty="0">
                <a:latin typeface="Garamond" panose="02020404030301010803" pitchFamily="18" charset="0"/>
                <a:cs typeface="Times New Roman" pitchFamily="18" charset="0"/>
              </a:rPr>
              <a:t>emberkereskedelem áldozatainak védelme</a:t>
            </a:r>
          </a:p>
          <a:p>
            <a:pPr algn="just">
              <a:lnSpc>
                <a:spcPct val="150000"/>
              </a:lnSpc>
              <a:defRPr/>
            </a:pPr>
            <a:endParaRPr lang="hu-HU" sz="2000" b="1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hu-HU" sz="2000" b="1" dirty="0" smtClean="0">
                <a:latin typeface="Garamond" panose="02020404030301010803" pitchFamily="18" charset="0"/>
                <a:cs typeface="Times New Roman" pitchFamily="18" charset="0"/>
              </a:rPr>
              <a:t>Védelem büntetőeljárás előtt</a:t>
            </a:r>
          </a:p>
          <a:p>
            <a:pPr marL="800100" lvl="2" indent="-342900" algn="just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Speciális védelem</a:t>
            </a:r>
            <a:endParaRPr lang="hu-HU" sz="2000" dirty="0">
              <a:solidFill>
                <a:prstClr val="black"/>
              </a:solidFill>
              <a:latin typeface="Garamond" panose="02020404030301010803" pitchFamily="18" charset="0"/>
              <a:cs typeface="Times New Roman" pitchFamily="18" charset="0"/>
            </a:endParaRPr>
          </a:p>
          <a:p>
            <a:pPr marL="800100" lvl="2" indent="-342900" algn="just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Anonimitás</a:t>
            </a:r>
          </a:p>
          <a:p>
            <a:pPr marL="800100" lvl="2" indent="-342900" algn="just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Széleskörű tájékoztatás</a:t>
            </a:r>
          </a:p>
          <a:p>
            <a:pPr marL="457200" lvl="2" algn="just">
              <a:lnSpc>
                <a:spcPct val="150000"/>
              </a:lnSpc>
              <a:defRPr/>
            </a:pPr>
            <a:endParaRPr lang="hu-HU" sz="2000" dirty="0">
              <a:solidFill>
                <a:prstClr val="black"/>
              </a:solidFill>
              <a:latin typeface="Garamond" panose="02020404030301010803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hu-HU" sz="2000" b="1" dirty="0" smtClean="0">
                <a:latin typeface="Garamond" panose="02020404030301010803" pitchFamily="18" charset="0"/>
                <a:cs typeface="Times New Roman" pitchFamily="18" charset="0"/>
              </a:rPr>
              <a:t>Védelem büntetőeljárás alatt és után</a:t>
            </a:r>
          </a:p>
          <a:p>
            <a:pPr marL="800100" lvl="2" indent="-342900" algn="just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Különleges bánásmód</a:t>
            </a:r>
            <a:endParaRPr lang="hu-HU" sz="2000" dirty="0">
              <a:solidFill>
                <a:prstClr val="black"/>
              </a:solidFill>
              <a:latin typeface="Garamond" panose="02020404030301010803" pitchFamily="18" charset="0"/>
              <a:cs typeface="Times New Roman" pitchFamily="18" charset="0"/>
            </a:endParaRPr>
          </a:p>
          <a:p>
            <a:pPr marL="800100" lvl="2" indent="-342900" algn="just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Másodlagos </a:t>
            </a:r>
            <a:r>
              <a:rPr lang="hu-HU" sz="2000" dirty="0" err="1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viktimizáció</a:t>
            </a: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 kerülése</a:t>
            </a:r>
            <a:endParaRPr lang="hu-HU" sz="2000" dirty="0" smtClean="0">
              <a:latin typeface="Garamond" panose="02020404030301010803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4377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95287" y="1916832"/>
            <a:ext cx="8331993" cy="4760277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3770313" y="17463"/>
            <a:ext cx="1584325" cy="105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86556" y="1311151"/>
            <a:ext cx="8340725" cy="52322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b="1" i="1" dirty="0">
                <a:solidFill>
                  <a:schemeClr val="bg1"/>
                </a:solidFill>
                <a:latin typeface="Garamond" panose="02020404030301010803" pitchFamily="18" charset="0"/>
              </a:rPr>
              <a:t>Áldozatok Európai Uniós jogai </a:t>
            </a:r>
          </a:p>
        </p:txBody>
      </p:sp>
      <p:pic>
        <p:nvPicPr>
          <p:cNvPr id="11" name="Picture 7" descr="ANd9GcQWYj8gOXHqG8CQL2dF_en4J3D9gZvvvhCMdbViaUl2mxOvvjZ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66441"/>
            <a:ext cx="615950" cy="1052512"/>
          </a:xfrm>
          <a:prstGeom prst="rect">
            <a:avLst/>
          </a:prstGeom>
          <a:noFill/>
        </p:spPr>
      </p:pic>
      <p:sp>
        <p:nvSpPr>
          <p:cNvPr id="2" name="Téglalap 1"/>
          <p:cNvSpPr/>
          <p:nvPr/>
        </p:nvSpPr>
        <p:spPr>
          <a:xfrm>
            <a:off x="386556" y="1909083"/>
            <a:ext cx="8331993" cy="4832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800"/>
              </a:spcAft>
              <a:defRPr/>
            </a:pPr>
            <a:r>
              <a:rPr lang="hu-HU" sz="2000" b="1" i="1" dirty="0" smtClean="0">
                <a:latin typeface="Garamond" panose="02020404030301010803" pitchFamily="18" charset="0"/>
                <a:cs typeface="Times New Roman" pitchFamily="18" charset="0"/>
              </a:rPr>
              <a:t>III. Kártérítés</a:t>
            </a:r>
          </a:p>
          <a:p>
            <a:pPr marL="712788" indent="-349250" algn="just">
              <a:lnSpc>
                <a:spcPct val="120000"/>
              </a:lnSpc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Kártérítési rendszerekhez való hozzáférés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800"/>
              </a:spcAft>
              <a:defRPr/>
            </a:pPr>
            <a:r>
              <a:rPr lang="hu-HU" sz="2000" b="1" i="1" dirty="0" smtClean="0">
                <a:latin typeface="Garamond" panose="02020404030301010803" pitchFamily="18" charset="0"/>
                <a:cs typeface="Times New Roman" pitchFamily="18" charset="0"/>
              </a:rPr>
              <a:t>IV. Integráció és munkavállalási jog</a:t>
            </a:r>
          </a:p>
          <a:p>
            <a:pPr marL="712788" indent="-349250" algn="just">
              <a:lnSpc>
                <a:spcPct val="120000"/>
              </a:lnSpc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Szabad mozgás és tartózkodás</a:t>
            </a:r>
          </a:p>
          <a:p>
            <a:pPr marL="712788" indent="-349250" algn="just">
              <a:lnSpc>
                <a:spcPct val="120000"/>
              </a:lnSpc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Oktatáshoz való jog</a:t>
            </a:r>
          </a:p>
          <a:p>
            <a:pPr marL="712788" indent="-349250" algn="just">
              <a:lnSpc>
                <a:spcPct val="120000"/>
              </a:lnSpc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Szabadon választott vagy elfogadott foglalkozás gyakorlása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800"/>
              </a:spcAft>
              <a:defRPr/>
            </a:pPr>
            <a:r>
              <a:rPr lang="hu-HU" sz="2000" b="1" i="1" dirty="0">
                <a:latin typeface="Garamond" panose="02020404030301010803" pitchFamily="18" charset="0"/>
                <a:cs typeface="Times New Roman" pitchFamily="18" charset="0"/>
              </a:rPr>
              <a:t>V. Harmadik országbeli állampolgárok</a:t>
            </a:r>
          </a:p>
          <a:p>
            <a:pPr marL="712788" indent="-349250" algn="just">
              <a:lnSpc>
                <a:spcPct val="120000"/>
              </a:lnSpc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Gondolkodási idő</a:t>
            </a:r>
          </a:p>
          <a:p>
            <a:pPr marL="712788" indent="-349250" algn="just">
              <a:lnSpc>
                <a:spcPct val="120000"/>
              </a:lnSpc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Tartózkodási engedély</a:t>
            </a:r>
          </a:p>
        </p:txBody>
      </p:sp>
    </p:spTree>
    <p:extLst>
      <p:ext uri="{BB962C8B-B14F-4D97-AF65-F5344CB8AC3E}">
        <p14:creationId xmlns:p14="http://schemas.microsoft.com/office/powerpoint/2010/main" val="1514367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95287" y="2132856"/>
            <a:ext cx="8331993" cy="4464496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3770313" y="17463"/>
            <a:ext cx="1584325" cy="105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86556" y="1311151"/>
            <a:ext cx="8340725" cy="76944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200" b="1" i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2005. Évi CXXXV. törvény a bűncselekmények áldozatainak segítéséről és az állami kárenyhítésről</a:t>
            </a:r>
            <a:endParaRPr lang="hu-HU" sz="2200" b="1" i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1" name="Picture 7" descr="ANd9GcQWYj8gOXHqG8CQL2dF_en4J3D9gZvvvhCMdbViaUl2mxOvvjZ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66441"/>
            <a:ext cx="615950" cy="1052512"/>
          </a:xfrm>
          <a:prstGeom prst="rect">
            <a:avLst/>
          </a:prstGeom>
          <a:noFill/>
        </p:spPr>
      </p:pic>
      <p:sp>
        <p:nvSpPr>
          <p:cNvPr id="2" name="Téglalap 1"/>
          <p:cNvSpPr/>
          <p:nvPr/>
        </p:nvSpPr>
        <p:spPr>
          <a:xfrm>
            <a:off x="386556" y="2115428"/>
            <a:ext cx="8331993" cy="4481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lvl="1" indent="-357188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hu-HU" sz="2000" b="1" dirty="0">
                <a:latin typeface="Garamond" panose="02020404030301010803" pitchFamily="18" charset="0"/>
                <a:cs typeface="Times New Roman" pitchFamily="18" charset="0"/>
              </a:rPr>
              <a:t>Hatálya:</a:t>
            </a:r>
          </a:p>
          <a:p>
            <a:pPr marL="712788" lvl="1" indent="-34290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Emberkereskedelem áldozataként azonosított </a:t>
            </a: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személyek is</a:t>
            </a:r>
          </a:p>
          <a:p>
            <a:pPr marL="363538" lvl="1" indent="-357188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hu-HU" sz="2000" b="1" dirty="0">
                <a:latin typeface="Garamond" panose="02020404030301010803" pitchFamily="18" charset="0"/>
                <a:cs typeface="Times New Roman" pitchFamily="18" charset="0"/>
              </a:rPr>
              <a:t>Jogosultság:</a:t>
            </a:r>
          </a:p>
          <a:p>
            <a:pPr marL="712788" lvl="1" indent="-34290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Védett szálláshelyen való elhelyezés</a:t>
            </a:r>
          </a:p>
          <a:p>
            <a:pPr marL="712788" lvl="1" indent="-34290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3. országbeli állampolgárok:</a:t>
            </a:r>
          </a:p>
          <a:p>
            <a:pPr marL="1076325" lvl="2" indent="-363538" algn="just" defTabSz="9017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1 hónap gondolkodási idő – ideiglenes tartózkodásra jogosító igazolás</a:t>
            </a:r>
          </a:p>
          <a:p>
            <a:pPr marL="1076325" lvl="2" indent="-363538" algn="just" defTabSz="9017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Hatóságokkal való együttműködés estén tartózkodási engedély</a:t>
            </a:r>
            <a:endParaRPr lang="hu-HU" sz="2000" dirty="0">
              <a:latin typeface="Garamond" panose="02020404030301010803" pitchFamily="18" charset="0"/>
              <a:cs typeface="Times New Roman" pitchFamily="18" charset="0"/>
            </a:endParaRPr>
          </a:p>
          <a:p>
            <a:pPr marL="363538" lvl="1" indent="-357188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r>
              <a:rPr lang="hu-HU" sz="2000" b="1" dirty="0">
                <a:latin typeface="Garamond" panose="02020404030301010803" pitchFamily="18" charset="0"/>
                <a:cs typeface="Times New Roman" pitchFamily="18" charset="0"/>
              </a:rPr>
              <a:t>Európai Unió jogának való megfelelés</a:t>
            </a:r>
          </a:p>
          <a:p>
            <a:pPr marL="712788" lvl="1" indent="-34290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2004/81/EK irányelv, 2011/36/EU irányelv</a:t>
            </a:r>
          </a:p>
        </p:txBody>
      </p:sp>
    </p:spTree>
    <p:extLst>
      <p:ext uri="{BB962C8B-B14F-4D97-AF65-F5344CB8AC3E}">
        <p14:creationId xmlns:p14="http://schemas.microsoft.com/office/powerpoint/2010/main" val="204150823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95288" y="1837268"/>
            <a:ext cx="8323262" cy="4560159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3770313" y="17463"/>
            <a:ext cx="1584325" cy="105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86556" y="1262383"/>
            <a:ext cx="8340725" cy="52322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b="1" i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Együttműködés jelentősége</a:t>
            </a:r>
            <a:endParaRPr lang="hu-HU" sz="2800" b="1" i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1" name="Picture 7" descr="ANd9GcQWYj8gOXHqG8CQL2dF_en4J3D9gZvvvhCMdbViaUl2mxOvvjZ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66441"/>
            <a:ext cx="615950" cy="1052512"/>
          </a:xfrm>
          <a:prstGeom prst="rect">
            <a:avLst/>
          </a:prstGeom>
          <a:noFill/>
        </p:spPr>
      </p:pic>
      <p:sp>
        <p:nvSpPr>
          <p:cNvPr id="2" name="Téglalap 1"/>
          <p:cNvSpPr/>
          <p:nvPr/>
        </p:nvSpPr>
        <p:spPr>
          <a:xfrm>
            <a:off x="395288" y="1837268"/>
            <a:ext cx="8323262" cy="4551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hu-HU" sz="2000" b="1" dirty="0" smtClean="0">
                <a:latin typeface="Garamond" panose="02020404030301010803" pitchFamily="18" charset="0"/>
                <a:cs typeface="Times New Roman" pitchFamily="18" charset="0"/>
              </a:rPr>
              <a:t>2011 / 36 / EU irányelv</a:t>
            </a:r>
          </a:p>
          <a:p>
            <a:pPr marL="800100" lvl="2" indent="-342900" algn="just">
              <a:lnSpc>
                <a:spcPct val="114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18. cikk – Megelőzés</a:t>
            </a:r>
          </a:p>
          <a:p>
            <a:pPr marL="800100" lvl="2" indent="-342900" algn="just">
              <a:lnSpc>
                <a:spcPct val="114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19. cikk </a:t>
            </a:r>
            <a:r>
              <a:rPr lang="hu-HU" sz="2000" dirty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–</a:t>
            </a: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 </a:t>
            </a:r>
            <a:r>
              <a:rPr lang="hu-HU" sz="2000" dirty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Nemzeti előadók vagy azzal egyenértékű mechanizmusok </a:t>
            </a:r>
          </a:p>
          <a:p>
            <a:pPr marL="342900" indent="-342900" algn="just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hu-HU" sz="2000" b="1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hu-HU" sz="2000" b="1" dirty="0" smtClean="0">
                <a:latin typeface="Garamond" panose="02020404030301010803" pitchFamily="18" charset="0"/>
                <a:cs typeface="Times New Roman" pitchFamily="18" charset="0"/>
              </a:rPr>
              <a:t>Emberkereskedelem elleni EU stratégia</a:t>
            </a:r>
          </a:p>
          <a:p>
            <a:pPr marL="800100" lvl="2" indent="-342900" algn="just">
              <a:lnSpc>
                <a:spcPct val="114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hu-HU" alt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2012. június 19.</a:t>
            </a:r>
          </a:p>
          <a:p>
            <a:pPr marL="800100" lvl="2" indent="-342900" algn="just">
              <a:lnSpc>
                <a:spcPct val="114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hu-HU" alt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2012 </a:t>
            </a:r>
            <a:r>
              <a:rPr lang="hu-HU" altLang="hu-HU" sz="2000" dirty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– 2016 közötti </a:t>
            </a:r>
            <a:r>
              <a:rPr lang="hu-HU" alt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időszak</a:t>
            </a:r>
          </a:p>
          <a:p>
            <a:pPr marL="1257300" lvl="3" indent="-342900" algn="just">
              <a:lnSpc>
                <a:spcPct val="114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A.1. intézkedés: Nemzeti </a:t>
            </a: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és nemzetközi áldozatkezelési mechanizmusok létrehozása</a:t>
            </a:r>
          </a:p>
          <a:p>
            <a:pPr marL="1257300" lvl="3" indent="-342900" algn="just">
              <a:lnSpc>
                <a:spcPct val="114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D.1. intézkedés: A </a:t>
            </a: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nemzeti előadók vagy velük egyenértékű mechanizmusok uniós hálózatának </a:t>
            </a: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erősítése</a:t>
            </a:r>
            <a:endParaRPr lang="hu-HU" sz="2000" dirty="0">
              <a:latin typeface="Garamond" panose="02020404030301010803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72696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95287" y="1900754"/>
            <a:ext cx="8331993" cy="4480574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3770313" y="17463"/>
            <a:ext cx="1584325" cy="105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86556" y="1352381"/>
            <a:ext cx="8340725" cy="492443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600" b="1" i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Intézményi keretek, koordináció</a:t>
            </a:r>
            <a:endParaRPr lang="en-US" sz="2600" b="1" i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1" name="Picture 7" descr="ANd9GcQWYj8gOXHqG8CQL2dF_en4J3D9gZvvvhCMdbViaUl2mxOvvjZ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66441"/>
            <a:ext cx="615950" cy="1052512"/>
          </a:xfrm>
          <a:prstGeom prst="rect">
            <a:avLst/>
          </a:prstGeom>
          <a:noFill/>
        </p:spPr>
      </p:pic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386556" y="1961396"/>
            <a:ext cx="831736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hu-HU" sz="2000" b="1" dirty="0">
                <a:latin typeface="Garamond" panose="02020404030301010803" pitchFamily="18" charset="0"/>
                <a:cs typeface="Times New Roman" pitchFamily="18" charset="0"/>
              </a:rPr>
              <a:t>1018/2008. (III. 26.) Korm. Határozat, 2011/36/EU irányelv: </a:t>
            </a:r>
            <a:r>
              <a:rPr lang="hu-HU" sz="2000" b="1" dirty="0" smtClean="0">
                <a:latin typeface="Garamond" panose="02020404030301010803" pitchFamily="18" charset="0"/>
                <a:cs typeface="Times New Roman" pitchFamily="18" charset="0"/>
              </a:rPr>
              <a:t/>
            </a:r>
            <a:br>
              <a:rPr lang="hu-HU" sz="2000" b="1" dirty="0" smtClean="0">
                <a:latin typeface="Garamond" panose="02020404030301010803" pitchFamily="18" charset="0"/>
                <a:cs typeface="Times New Roman" pitchFamily="18" charset="0"/>
              </a:rPr>
            </a:b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Nemzeti koordinátor </a:t>
            </a: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kijelölése</a:t>
            </a:r>
          </a:p>
          <a:p>
            <a:pPr marL="342900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hu-HU" sz="2000" b="1" dirty="0">
                <a:latin typeface="Garamond" panose="02020404030301010803" pitchFamily="18" charset="0"/>
                <a:cs typeface="Times New Roman" pitchFamily="18" charset="0"/>
              </a:rPr>
              <a:t>Belügyminisztérium, Európai Uniós és Nemzetközi Helyettes Államtitkár</a:t>
            </a:r>
            <a:endParaRPr lang="en-US" sz="2000" b="1" dirty="0">
              <a:latin typeface="Garamond" panose="02020404030301010803" pitchFamily="18" charset="0"/>
              <a:cs typeface="Times New Roman" pitchFamily="18" charset="0"/>
            </a:endParaRPr>
          </a:p>
          <a:p>
            <a:pPr marL="800100" lvl="2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Nemzeti koordinációs mechanizmus, NGO Kerekasztal</a:t>
            </a:r>
          </a:p>
          <a:p>
            <a:pPr marL="800100" lvl="2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Cél: </a:t>
            </a: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az emberkereskedelem elleni küzdelem hatékonyságának növelése, kapcsolatépítés, kölcsönös tájékoztatás, együttműködési területek feltérképezése, szakmai kérdések tematikus </a:t>
            </a: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vizsgálata, transzparencia</a:t>
            </a:r>
            <a:endParaRPr lang="hu-HU" sz="2000" dirty="0">
              <a:latin typeface="Garamond" panose="02020404030301010803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6381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3770313" y="17463"/>
            <a:ext cx="1584325" cy="105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395288" y="1773238"/>
            <a:ext cx="8323262" cy="4176042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2292" name="Rectangle 17"/>
          <p:cNvSpPr>
            <a:spLocks noChangeArrowheads="1"/>
          </p:cNvSpPr>
          <p:nvPr/>
        </p:nvSpPr>
        <p:spPr bwMode="auto">
          <a:xfrm>
            <a:off x="425202" y="3484165"/>
            <a:ext cx="832326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hu-HU" altLang="hu-HU" sz="3600" b="1" i="1" dirty="0" smtClean="0">
                <a:solidFill>
                  <a:prstClr val="black"/>
                </a:solidFill>
                <a:latin typeface="Garamond" panose="02020404030301010803" pitchFamily="18" charset="0"/>
              </a:rPr>
              <a:t>Köszönöm figyelmüket!</a:t>
            </a:r>
          </a:p>
          <a:p>
            <a:pPr lvl="0" algn="ctr" eaLnBrk="1" fontAlgn="base" hangingPunct="1">
              <a:spcAft>
                <a:spcPct val="0"/>
              </a:spcAft>
              <a:buNone/>
            </a:pPr>
            <a:r>
              <a:rPr lang="en-US" sz="2000" kern="0" dirty="0" smtClean="0">
                <a:solidFill>
                  <a:prstClr val="black"/>
                </a:solidFill>
                <a:latin typeface="Garamond" panose="02020404030301010803" pitchFamily="18" charset="0"/>
                <a:hlinkClick r:id="rId2"/>
              </a:rPr>
              <a:t>thb@bm.gov.hu</a:t>
            </a:r>
            <a:endParaRPr lang="hu-HU" sz="2000" kern="0" dirty="0" smtClean="0">
              <a:solidFill>
                <a:prstClr val="black"/>
              </a:solidFill>
              <a:latin typeface="Garamond" panose="02020404030301010803" pitchFamily="18" charset="0"/>
            </a:endParaRPr>
          </a:p>
          <a:p>
            <a:pPr lvl="0" algn="ctr" eaLnBrk="1" fontAlgn="base" hangingPunct="1">
              <a:spcAft>
                <a:spcPct val="0"/>
              </a:spcAft>
              <a:buNone/>
            </a:pPr>
            <a:r>
              <a:rPr lang="hu-HU" sz="2000" kern="0" dirty="0" smtClean="0">
                <a:solidFill>
                  <a:prstClr val="black"/>
                </a:solidFill>
                <a:latin typeface="Garamond" panose="02020404030301010803" pitchFamily="18" charset="0"/>
                <a:hlinkClick r:id="rId3"/>
              </a:rPr>
              <a:t>emberkereskedelem.@bm.gov.hu</a:t>
            </a:r>
            <a:r>
              <a:rPr lang="hu-HU" sz="2000" kern="0" dirty="0" smtClean="0">
                <a:solidFill>
                  <a:prstClr val="black"/>
                </a:solidFill>
                <a:latin typeface="Garamond" panose="02020404030301010803" pitchFamily="18" charset="0"/>
              </a:rPr>
              <a:t> </a:t>
            </a:r>
            <a:r>
              <a:rPr lang="en-US" sz="2000" kern="0" dirty="0" smtClean="0">
                <a:solidFill>
                  <a:prstClr val="black"/>
                </a:solidFill>
                <a:latin typeface="Garamond" panose="02020404030301010803" pitchFamily="18" charset="0"/>
              </a:rPr>
              <a:t> </a:t>
            </a:r>
            <a:endParaRPr lang="en-US" altLang="hu-HU" sz="2000" b="1" dirty="0" smtClean="0">
              <a:solidFill>
                <a:prstClr val="black"/>
              </a:solidFill>
            </a:endParaRPr>
          </a:p>
        </p:txBody>
      </p:sp>
      <p:pic>
        <p:nvPicPr>
          <p:cNvPr id="12294" name="Picture 2" descr="C:\Users\vadasiv\AppData\Local\Microsoft\Windows\Temporary Internet Files\Content.IE5\QP6BNR7P\MP900382674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73238"/>
            <a:ext cx="1362075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ANd9GcQWYj8gOXHqG8CQL2dF_en4J3D9gZvvvhCMdbViaUl2mxOvvjZ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166441"/>
            <a:ext cx="615950" cy="1052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830987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95288" y="2636912"/>
            <a:ext cx="8323262" cy="3390511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3770313" y="17463"/>
            <a:ext cx="1584325" cy="105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95463" y="1412776"/>
            <a:ext cx="8340725" cy="1077218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200" b="1" i="1" dirty="0" smtClean="0">
                <a:solidFill>
                  <a:schemeClr val="bg1"/>
                </a:solidFill>
                <a:latin typeface="Garamond" panose="02020404030301010803" pitchFamily="18" charset="0"/>
                <a:cs typeface="Arial" charset="0"/>
              </a:rPr>
              <a:t>Az emberkereskedelem kérdései az áldozatok szempontjából</a:t>
            </a:r>
            <a:endParaRPr lang="hu-HU" sz="3200" b="1" i="1" dirty="0">
              <a:solidFill>
                <a:schemeClr val="bg1"/>
              </a:solidFill>
              <a:latin typeface="Garamond" panose="02020404030301010803" pitchFamily="18" charset="0"/>
              <a:cs typeface="Arial" charset="0"/>
            </a:endParaRPr>
          </a:p>
        </p:txBody>
      </p:sp>
      <p:pic>
        <p:nvPicPr>
          <p:cNvPr id="11" name="Picture 7" descr="ANd9GcQWYj8gOXHqG8CQL2dF_en4J3D9gZvvvhCMdbViaUl2mxOvvjZ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66441"/>
            <a:ext cx="615950" cy="1052512"/>
          </a:xfrm>
          <a:prstGeom prst="rect">
            <a:avLst/>
          </a:prstGeom>
          <a:noFill/>
        </p:spPr>
      </p:pic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395288" y="2636912"/>
            <a:ext cx="8323087" cy="3258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hu-HU" altLang="hu-HU" sz="2400" b="1" dirty="0" smtClean="0">
                <a:latin typeface="Garamond" panose="02020404030301010803" pitchFamily="18" charset="0"/>
                <a:cs typeface="Times New Roman" pitchFamily="18" charset="0"/>
              </a:rPr>
              <a:t> </a:t>
            </a:r>
            <a:r>
              <a:rPr lang="hu-HU" altLang="hu-HU" sz="3000" b="1" dirty="0" smtClean="0">
                <a:latin typeface="Garamond" panose="02020404030301010803" pitchFamily="18" charset="0"/>
                <a:cs typeface="Times New Roman" pitchFamily="18" charset="0"/>
              </a:rPr>
              <a:t>Emberkereskedelem jelensége</a:t>
            </a:r>
            <a:endParaRPr lang="hu-HU" altLang="hu-HU" sz="3000" b="1" dirty="0">
              <a:latin typeface="Garamond" panose="02020404030301010803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hu-HU" altLang="hu-HU" sz="3000" b="1" dirty="0" smtClean="0">
                <a:latin typeface="Garamond" panose="02020404030301010803" pitchFamily="18" charset="0"/>
                <a:cs typeface="Times New Roman" pitchFamily="18" charset="0"/>
              </a:rPr>
              <a:t> Trendek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hu-HU" sz="3000" b="1" dirty="0">
                <a:latin typeface="Garamond" panose="02020404030301010803" pitchFamily="18" charset="0"/>
                <a:cs typeface="Times New Roman" pitchFamily="18" charset="0"/>
              </a:rPr>
              <a:t> </a:t>
            </a:r>
            <a:r>
              <a:rPr lang="hu-HU" sz="3000" b="1" dirty="0" smtClean="0">
                <a:latin typeface="Garamond" panose="02020404030301010803" pitchFamily="18" charset="0"/>
                <a:cs typeface="Times New Roman" pitchFamily="18" charset="0"/>
              </a:rPr>
              <a:t>Áldozatok Európai Uniós jogai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hu-HU" sz="3000" b="1" dirty="0" smtClean="0">
                <a:latin typeface="Garamond" panose="02020404030301010803" pitchFamily="18" charset="0"/>
                <a:cs typeface="Times New Roman" pitchFamily="18" charset="0"/>
              </a:rPr>
              <a:t> Együttműködés jelentősége</a:t>
            </a:r>
            <a:endParaRPr lang="hu-HU" sz="3000" b="1" dirty="0">
              <a:latin typeface="Garamond" panose="02020404030301010803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1289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95288" y="1905000"/>
            <a:ext cx="8348662" cy="4836368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3770313" y="17463"/>
            <a:ext cx="1584325" cy="105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95463" y="1268760"/>
            <a:ext cx="8340725" cy="5842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200" b="1" i="1" dirty="0" smtClean="0">
                <a:solidFill>
                  <a:schemeClr val="bg1"/>
                </a:solidFill>
                <a:latin typeface="Garamond" panose="02020404030301010803" pitchFamily="18" charset="0"/>
                <a:cs typeface="Arial" charset="0"/>
              </a:rPr>
              <a:t>Emberkereskedelem jelensége</a:t>
            </a:r>
            <a:endParaRPr lang="hu-HU" sz="3200" b="1" i="1" dirty="0">
              <a:solidFill>
                <a:schemeClr val="bg1"/>
              </a:solidFill>
              <a:latin typeface="Garamond" panose="02020404030301010803" pitchFamily="18" charset="0"/>
              <a:cs typeface="Arial" charset="0"/>
            </a:endParaRPr>
          </a:p>
        </p:txBody>
      </p:sp>
      <p:pic>
        <p:nvPicPr>
          <p:cNvPr id="11" name="Picture 7" descr="ANd9GcQWYj8gOXHqG8CQL2dF_en4J3D9gZvvvhCMdbViaUl2mxOvvjZ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66441"/>
            <a:ext cx="615950" cy="1052512"/>
          </a:xfrm>
          <a:prstGeom prst="rect">
            <a:avLst/>
          </a:prstGeom>
          <a:noFill/>
        </p:spPr>
      </p:pic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395288" y="1844824"/>
            <a:ext cx="8323087" cy="4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just">
              <a:lnSpc>
                <a:spcPct val="142000"/>
              </a:lnSpc>
              <a:spcAft>
                <a:spcPts val="0"/>
              </a:spcAft>
              <a:defRPr/>
            </a:pPr>
            <a:r>
              <a:rPr lang="hu-HU" sz="2200" b="1" dirty="0">
                <a:latin typeface="Garamond" panose="02020404030301010803" pitchFamily="18" charset="0"/>
                <a:cs typeface="Times New Roman" pitchFamily="18" charset="0"/>
              </a:rPr>
              <a:t>Emberkereskedelem:</a:t>
            </a:r>
          </a:p>
          <a:p>
            <a:pPr lvl="1" indent="-457200" algn="just">
              <a:lnSpc>
                <a:spcPct val="142000"/>
              </a:lnSpc>
              <a:spcAft>
                <a:spcPts val="0"/>
              </a:spcAft>
              <a:buFontTx/>
              <a:buAutoNum type="arabicPeriod"/>
              <a:defRPr/>
            </a:pPr>
            <a:r>
              <a:rPr lang="hu-HU" sz="2200" b="1" dirty="0">
                <a:latin typeface="Garamond" panose="02020404030301010803" pitchFamily="18" charset="0"/>
                <a:cs typeface="Times New Roman" pitchFamily="18" charset="0"/>
              </a:rPr>
              <a:t>Cselekmény</a:t>
            </a:r>
          </a:p>
          <a:p>
            <a:pPr marL="800100" lvl="2" indent="-342900" algn="just">
              <a:lnSpc>
                <a:spcPct val="142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200" dirty="0" smtClean="0">
                <a:latin typeface="Garamond" panose="02020404030301010803" pitchFamily="18" charset="0"/>
                <a:cs typeface="Times New Roman" pitchFamily="18" charset="0"/>
              </a:rPr>
              <a:t>Toborzás, szállítás, átadás, rejtegetés, fogadás, átadás, eladás</a:t>
            </a:r>
            <a:endParaRPr lang="hu-HU" sz="2200" dirty="0">
              <a:latin typeface="Garamond" panose="02020404030301010803" pitchFamily="18" charset="0"/>
              <a:cs typeface="Times New Roman" pitchFamily="18" charset="0"/>
            </a:endParaRPr>
          </a:p>
          <a:p>
            <a:pPr lvl="1" indent="-457200" algn="just">
              <a:lnSpc>
                <a:spcPct val="142000"/>
              </a:lnSpc>
              <a:spcAft>
                <a:spcPts val="0"/>
              </a:spcAft>
              <a:buFontTx/>
              <a:buAutoNum type="arabicPeriod"/>
              <a:defRPr/>
            </a:pPr>
            <a:r>
              <a:rPr lang="hu-HU" sz="2200" b="1" dirty="0">
                <a:latin typeface="Garamond" panose="02020404030301010803" pitchFamily="18" charset="0"/>
                <a:cs typeface="Times New Roman" pitchFamily="18" charset="0"/>
              </a:rPr>
              <a:t>Eszköz</a:t>
            </a:r>
          </a:p>
          <a:p>
            <a:pPr marL="800100" lvl="2" indent="-342900" algn="just">
              <a:lnSpc>
                <a:spcPct val="142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200" dirty="0">
                <a:latin typeface="Garamond" panose="02020404030301010803" pitchFamily="18" charset="0"/>
                <a:cs typeface="Times New Roman" pitchFamily="18" charset="0"/>
              </a:rPr>
              <a:t>Fenyegetés, erőszak, kényszer, megtévesztés</a:t>
            </a:r>
          </a:p>
          <a:p>
            <a:pPr lvl="1" indent="-457200" algn="just">
              <a:lnSpc>
                <a:spcPct val="142000"/>
              </a:lnSpc>
              <a:spcAft>
                <a:spcPts val="0"/>
              </a:spcAft>
              <a:buFontTx/>
              <a:buAutoNum type="arabicPeriod"/>
              <a:defRPr/>
            </a:pPr>
            <a:r>
              <a:rPr lang="hu-HU" sz="2200" b="1" dirty="0">
                <a:latin typeface="Garamond" panose="02020404030301010803" pitchFamily="18" charset="0"/>
                <a:cs typeface="Times New Roman" pitchFamily="18" charset="0"/>
              </a:rPr>
              <a:t>Cél</a:t>
            </a:r>
          </a:p>
          <a:p>
            <a:pPr marL="800100" lvl="2" indent="-342900" algn="just">
              <a:lnSpc>
                <a:spcPct val="142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200" dirty="0" smtClean="0">
                <a:latin typeface="Garamond" panose="02020404030301010803" pitchFamily="18" charset="0"/>
                <a:cs typeface="Times New Roman" pitchFamily="18" charset="0"/>
              </a:rPr>
              <a:t>Kizsákmányolás</a:t>
            </a:r>
          </a:p>
          <a:p>
            <a:pPr marL="0" lvl="1" algn="just">
              <a:lnSpc>
                <a:spcPct val="142000"/>
              </a:lnSpc>
              <a:spcAft>
                <a:spcPts val="0"/>
              </a:spcAft>
              <a:defRPr/>
            </a:pPr>
            <a:r>
              <a:rPr lang="hu-HU" sz="2200" b="1" dirty="0">
                <a:latin typeface="Garamond" panose="02020404030301010803" pitchFamily="18" charset="0"/>
                <a:cs typeface="Times New Roman" pitchFamily="18" charset="0"/>
              </a:rPr>
              <a:t>Embercsempészés:</a:t>
            </a:r>
          </a:p>
          <a:p>
            <a:pPr marL="0" lvl="1" algn="just">
              <a:lnSpc>
                <a:spcPct val="142000"/>
              </a:lnSpc>
              <a:spcAft>
                <a:spcPts val="0"/>
              </a:spcAft>
              <a:defRPr/>
            </a:pPr>
            <a:r>
              <a:rPr lang="hu-HU" sz="2200" dirty="0">
                <a:latin typeface="Garamond" panose="02020404030301010803" pitchFamily="18" charset="0"/>
                <a:cs typeface="Times New Roman" pitchFamily="18" charset="0"/>
              </a:rPr>
              <a:t>Államhatár átlépésében való segítségnyújtás, jogszabályi rendelkezések </a:t>
            </a:r>
            <a:r>
              <a:rPr lang="hu-HU" sz="2200" dirty="0" smtClean="0">
                <a:latin typeface="Garamond" panose="02020404030301010803" pitchFamily="18" charset="0"/>
                <a:cs typeface="Times New Roman" pitchFamily="18" charset="0"/>
              </a:rPr>
              <a:t>megszegésével</a:t>
            </a:r>
            <a:endParaRPr lang="hu-HU" sz="2200" b="1" dirty="0">
              <a:latin typeface="Garamond" panose="02020404030301010803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98837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áblázat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795315147"/>
              </p:ext>
            </p:extLst>
          </p:nvPr>
        </p:nvGraphicFramePr>
        <p:xfrm>
          <a:off x="395536" y="2132855"/>
          <a:ext cx="8352928" cy="36842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880320"/>
                <a:gridCol w="2736304"/>
              </a:tblGrid>
              <a:tr h="720081">
                <a:tc>
                  <a:txBody>
                    <a:bodyPr/>
                    <a:lstStyle/>
                    <a:p>
                      <a:pPr algn="ctr"/>
                      <a:endParaRPr lang="hu-HU" sz="2200" b="1" dirty="0">
                        <a:latin typeface="Garamond" panose="02020404030301010803" pitchFamily="18" charset="0"/>
                      </a:endParaRPr>
                    </a:p>
                  </a:txBody>
                  <a:tcPr marL="91438" marR="91438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200" b="1" dirty="0" smtClean="0">
                          <a:latin typeface="Garamond" panose="02020404030301010803" pitchFamily="18" charset="0"/>
                        </a:rPr>
                        <a:t>Emberkereskedelem</a:t>
                      </a:r>
                      <a:endParaRPr lang="hu-HU" sz="2200" b="1" dirty="0">
                        <a:latin typeface="Garamond" panose="02020404030301010803" pitchFamily="18" charset="0"/>
                      </a:endParaRPr>
                    </a:p>
                  </a:txBody>
                  <a:tcPr marL="91438" marR="91438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200" b="1" dirty="0" smtClean="0">
                          <a:latin typeface="Garamond" panose="02020404030301010803" pitchFamily="18" charset="0"/>
                        </a:rPr>
                        <a:t>Embercsempészés</a:t>
                      </a:r>
                      <a:endParaRPr lang="hu-HU" sz="2200" b="1" dirty="0">
                        <a:latin typeface="Garamond" panose="02020404030301010803" pitchFamily="18" charset="0"/>
                      </a:endParaRPr>
                    </a:p>
                  </a:txBody>
                  <a:tcPr marL="91438" marR="91438" marT="45718" marB="45718" anchor="ctr"/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hu-HU" sz="2200" b="1" dirty="0" smtClean="0">
                          <a:latin typeface="Garamond" panose="02020404030301010803" pitchFamily="18" charset="0"/>
                        </a:rPr>
                        <a:t>Beleegyezés</a:t>
                      </a:r>
                      <a:endParaRPr lang="hu-HU" sz="2200" b="1" dirty="0">
                        <a:latin typeface="Garamond" panose="02020404030301010803" pitchFamily="18" charset="0"/>
                      </a:endParaRPr>
                    </a:p>
                  </a:txBody>
                  <a:tcPr marL="91438" marR="91438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200" b="1" dirty="0" smtClean="0">
                          <a:latin typeface="Garamond" panose="02020404030301010803" pitchFamily="18" charset="0"/>
                        </a:rPr>
                        <a:t>Nem egyezik bele</a:t>
                      </a:r>
                      <a:endParaRPr lang="hu-HU" sz="2200" b="1" dirty="0">
                        <a:latin typeface="Garamond" panose="02020404030301010803" pitchFamily="18" charset="0"/>
                      </a:endParaRPr>
                    </a:p>
                  </a:txBody>
                  <a:tcPr marL="91438" marR="91438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200" b="1" dirty="0" smtClean="0">
                          <a:latin typeface="Garamond" panose="02020404030301010803" pitchFamily="18" charset="0"/>
                        </a:rPr>
                        <a:t>Önkéntes</a:t>
                      </a:r>
                      <a:endParaRPr lang="hu-HU" sz="2200" b="1" dirty="0">
                        <a:latin typeface="Garamond" panose="02020404030301010803" pitchFamily="18" charset="0"/>
                      </a:endParaRPr>
                    </a:p>
                  </a:txBody>
                  <a:tcPr marL="91438" marR="91438" marT="45718" marB="45718" anchor="ctr"/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hu-HU" sz="2200" b="1" dirty="0" smtClean="0">
                          <a:latin typeface="Garamond" panose="02020404030301010803" pitchFamily="18" charset="0"/>
                        </a:rPr>
                        <a:t>Kizsákmányolás</a:t>
                      </a:r>
                      <a:endParaRPr lang="hu-HU" sz="2200" b="1" dirty="0">
                        <a:latin typeface="Garamond" panose="02020404030301010803" pitchFamily="18" charset="0"/>
                      </a:endParaRPr>
                    </a:p>
                  </a:txBody>
                  <a:tcPr marL="91438" marR="91438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200" b="1" dirty="0" smtClean="0">
                          <a:latin typeface="Garamond" panose="02020404030301010803" pitchFamily="18" charset="0"/>
                        </a:rPr>
                        <a:t>Folyamatos kizsákmányolás</a:t>
                      </a:r>
                      <a:endParaRPr lang="hu-HU" sz="2200" b="1" dirty="0">
                        <a:latin typeface="Garamond" panose="02020404030301010803" pitchFamily="18" charset="0"/>
                      </a:endParaRPr>
                    </a:p>
                  </a:txBody>
                  <a:tcPr marL="91438" marR="91438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200" b="1" dirty="0" smtClean="0">
                          <a:latin typeface="Garamond" panose="02020404030301010803" pitchFamily="18" charset="0"/>
                        </a:rPr>
                        <a:t>Nincs</a:t>
                      </a:r>
                      <a:endParaRPr lang="hu-HU" sz="2200" b="1" dirty="0">
                        <a:latin typeface="Garamond" panose="02020404030301010803" pitchFamily="18" charset="0"/>
                      </a:endParaRPr>
                    </a:p>
                  </a:txBody>
                  <a:tcPr marL="91438" marR="91438" marT="45718" marB="45718" anchor="ctr"/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hu-HU" sz="2200" b="1" dirty="0" smtClean="0">
                          <a:latin typeface="Garamond" panose="02020404030301010803" pitchFamily="18" charset="0"/>
                        </a:rPr>
                        <a:t>Határon átnyúló jelleg</a:t>
                      </a:r>
                      <a:endParaRPr lang="hu-HU" sz="2200" b="1" dirty="0">
                        <a:latin typeface="Garamond" panose="02020404030301010803" pitchFamily="18" charset="0"/>
                      </a:endParaRPr>
                    </a:p>
                  </a:txBody>
                  <a:tcPr marL="91438" marR="91438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200" b="1" dirty="0" smtClean="0">
                          <a:latin typeface="Garamond" panose="02020404030301010803" pitchFamily="18" charset="0"/>
                        </a:rPr>
                        <a:t>Nem szükséges</a:t>
                      </a:r>
                      <a:endParaRPr lang="hu-HU" sz="2200" b="1" dirty="0">
                        <a:latin typeface="Garamond" panose="02020404030301010803" pitchFamily="18" charset="0"/>
                      </a:endParaRPr>
                    </a:p>
                  </a:txBody>
                  <a:tcPr marL="91438" marR="91438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200" b="1" dirty="0" smtClean="0">
                          <a:latin typeface="Garamond" panose="02020404030301010803" pitchFamily="18" charset="0"/>
                        </a:rPr>
                        <a:t>Szükséges</a:t>
                      </a:r>
                      <a:endParaRPr lang="hu-HU" sz="2200" b="1" dirty="0">
                        <a:latin typeface="Garamond" panose="02020404030301010803" pitchFamily="18" charset="0"/>
                      </a:endParaRPr>
                    </a:p>
                  </a:txBody>
                  <a:tcPr marL="91438" marR="91438" marT="45718" marB="45718" anchor="ctr"/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hu-HU" sz="2200" b="1" dirty="0" smtClean="0">
                          <a:latin typeface="Garamond" panose="02020404030301010803" pitchFamily="18" charset="0"/>
                        </a:rPr>
                        <a:t>Bűncselekmény</a:t>
                      </a:r>
                      <a:endParaRPr lang="hu-HU" sz="2200" b="1" dirty="0">
                        <a:latin typeface="Garamond" panose="02020404030301010803" pitchFamily="18" charset="0"/>
                      </a:endParaRPr>
                    </a:p>
                  </a:txBody>
                  <a:tcPr marL="91438" marR="91438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200" b="1" dirty="0" smtClean="0">
                          <a:latin typeface="Garamond" panose="02020404030301010803" pitchFamily="18" charset="0"/>
                        </a:rPr>
                        <a:t>Személy ellen</a:t>
                      </a:r>
                      <a:endParaRPr lang="hu-HU" sz="2200" b="1" dirty="0">
                        <a:latin typeface="Garamond" panose="02020404030301010803" pitchFamily="18" charset="0"/>
                      </a:endParaRPr>
                    </a:p>
                  </a:txBody>
                  <a:tcPr marL="91438" marR="91438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200" b="1" dirty="0" smtClean="0">
                          <a:latin typeface="Garamond" panose="02020404030301010803" pitchFamily="18" charset="0"/>
                        </a:rPr>
                        <a:t>Állam ellen</a:t>
                      </a:r>
                      <a:endParaRPr lang="hu-HU" sz="2200" b="1" dirty="0">
                        <a:latin typeface="Garamond" panose="02020404030301010803" pitchFamily="18" charset="0"/>
                      </a:endParaRPr>
                    </a:p>
                  </a:txBody>
                  <a:tcPr marL="91438" marR="91438" marT="45718" marB="45718" anchor="ctr"/>
                </a:tc>
              </a:tr>
            </a:tbl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463" y="1268760"/>
            <a:ext cx="8340725" cy="5842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200" b="1" i="1" dirty="0" smtClean="0">
                <a:solidFill>
                  <a:schemeClr val="bg1"/>
                </a:solidFill>
                <a:latin typeface="Garamond" panose="02020404030301010803" pitchFamily="18" charset="0"/>
                <a:cs typeface="Arial" charset="0"/>
              </a:rPr>
              <a:t>Emberkereskedelem - embercsempészés</a:t>
            </a:r>
            <a:endParaRPr lang="hu-HU" sz="3200" b="1" i="1" dirty="0">
              <a:solidFill>
                <a:schemeClr val="bg1"/>
              </a:solidFill>
              <a:latin typeface="Garamond" panose="02020404030301010803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17342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95288" y="2024016"/>
            <a:ext cx="8323262" cy="4663804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3770313" y="17463"/>
            <a:ext cx="1584325" cy="105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86556" y="1332057"/>
            <a:ext cx="8340725" cy="58477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200" b="1" i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Trendek</a:t>
            </a:r>
            <a:endParaRPr lang="en-US" sz="3200" b="1" i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1" name="Picture 7" descr="ANd9GcQWYj8gOXHqG8CQL2dF_en4J3D9gZvvvhCMdbViaUl2mxOvvjZ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66441"/>
            <a:ext cx="615950" cy="1052512"/>
          </a:xfrm>
          <a:prstGeom prst="rect">
            <a:avLst/>
          </a:prstGeom>
          <a:noFill/>
        </p:spPr>
      </p:pic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406425" y="2060848"/>
            <a:ext cx="8312125" cy="462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  <a:spcAft>
                <a:spcPts val="600"/>
              </a:spcAft>
              <a:defRPr/>
            </a:pPr>
            <a:r>
              <a:rPr lang="hu-HU" sz="2200" b="1" u="sng" dirty="0" smtClean="0">
                <a:latin typeface="Garamond" panose="02020404030301010803" pitchFamily="18" charset="0"/>
                <a:cs typeface="Times New Roman" pitchFamily="18" charset="0"/>
              </a:rPr>
              <a:t>Áldozattá válás fő formái:</a:t>
            </a:r>
            <a:endParaRPr lang="hu-HU" sz="2200" b="1" u="sng" dirty="0">
              <a:latin typeface="Garamond" panose="02020404030301010803" pitchFamily="18" charset="0"/>
              <a:cs typeface="Times New Roman" pitchFamily="18" charset="0"/>
            </a:endParaRPr>
          </a:p>
          <a:p>
            <a:pPr marL="712788" indent="-349250" algn="just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200" dirty="0">
                <a:latin typeface="Garamond" panose="02020404030301010803" pitchFamily="18" charset="0"/>
                <a:cs typeface="Times New Roman" pitchFamily="18" charset="0"/>
              </a:rPr>
              <a:t>Szexuális célú </a:t>
            </a:r>
            <a:r>
              <a:rPr lang="hu-HU" sz="2200" dirty="0" smtClean="0">
                <a:latin typeface="Garamond" panose="02020404030301010803" pitchFamily="18" charset="0"/>
                <a:cs typeface="Times New Roman" pitchFamily="18" charset="0"/>
              </a:rPr>
              <a:t>kizsákmányolás</a:t>
            </a:r>
          </a:p>
          <a:p>
            <a:pPr marL="712788" indent="-349250" algn="just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200" dirty="0" smtClean="0">
                <a:latin typeface="Garamond" panose="02020404030301010803" pitchFamily="18" charset="0"/>
                <a:cs typeface="Times New Roman" pitchFamily="18" charset="0"/>
              </a:rPr>
              <a:t>Munka célú kizsákmányolás</a:t>
            </a:r>
            <a:endParaRPr lang="hu-HU" sz="2200" b="1" u="sng" dirty="0">
              <a:latin typeface="Garamond" panose="02020404030301010803" pitchFamily="18" charset="0"/>
              <a:cs typeface="Times New Roman" pitchFamily="18" charset="0"/>
            </a:endParaRPr>
          </a:p>
          <a:p>
            <a:pPr algn="just">
              <a:lnSpc>
                <a:spcPct val="114000"/>
              </a:lnSpc>
              <a:spcAft>
                <a:spcPts val="600"/>
              </a:spcAft>
              <a:defRPr/>
            </a:pPr>
            <a:endParaRPr lang="hu-HU" sz="2200" b="1" u="sng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algn="just">
              <a:lnSpc>
                <a:spcPct val="114000"/>
              </a:lnSpc>
              <a:spcAft>
                <a:spcPts val="600"/>
              </a:spcAft>
              <a:defRPr/>
            </a:pPr>
            <a:r>
              <a:rPr lang="hu-HU" sz="2200" b="1" u="sng" dirty="0" smtClean="0">
                <a:latin typeface="Garamond" panose="02020404030301010803" pitchFamily="18" charset="0"/>
                <a:cs typeface="Times New Roman" pitchFamily="18" charset="0"/>
              </a:rPr>
              <a:t>Fő </a:t>
            </a:r>
            <a:r>
              <a:rPr lang="hu-HU" sz="2200" b="1" u="sng" dirty="0">
                <a:latin typeface="Garamond" panose="02020404030301010803" pitchFamily="18" charset="0"/>
                <a:cs typeface="Times New Roman" pitchFamily="18" charset="0"/>
              </a:rPr>
              <a:t>célországok</a:t>
            </a:r>
            <a:r>
              <a:rPr lang="en-GB" sz="2200" b="1" u="sng" dirty="0">
                <a:latin typeface="Garamond" panose="02020404030301010803" pitchFamily="18" charset="0"/>
                <a:cs typeface="Times New Roman" pitchFamily="18" charset="0"/>
              </a:rPr>
              <a:t>:  </a:t>
            </a:r>
          </a:p>
          <a:p>
            <a:pPr marL="712788" indent="-349250" algn="just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200" dirty="0">
                <a:latin typeface="Garamond" panose="02020404030301010803" pitchFamily="18" charset="0"/>
                <a:cs typeface="Times New Roman" pitchFamily="18" charset="0"/>
              </a:rPr>
              <a:t>Hollandia</a:t>
            </a:r>
          </a:p>
          <a:p>
            <a:pPr marL="712788" indent="-349250" algn="just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200" dirty="0">
                <a:latin typeface="Garamond" panose="02020404030301010803" pitchFamily="18" charset="0"/>
                <a:cs typeface="Times New Roman" pitchFamily="18" charset="0"/>
              </a:rPr>
              <a:t>Svájc</a:t>
            </a:r>
          </a:p>
          <a:p>
            <a:pPr marL="712788" indent="-349250" algn="just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200" dirty="0">
                <a:latin typeface="Garamond" panose="02020404030301010803" pitchFamily="18" charset="0"/>
                <a:cs typeface="Times New Roman" pitchFamily="18" charset="0"/>
              </a:rPr>
              <a:t>Belgium</a:t>
            </a:r>
          </a:p>
          <a:p>
            <a:pPr marL="712788" indent="-349250" algn="just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200" dirty="0">
                <a:latin typeface="Garamond" panose="02020404030301010803" pitchFamily="18" charset="0"/>
                <a:cs typeface="Times New Roman" pitchFamily="18" charset="0"/>
              </a:rPr>
              <a:t>Ausztria</a:t>
            </a:r>
          </a:p>
          <a:p>
            <a:pPr marL="712788" indent="-349250" algn="just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200" dirty="0">
                <a:latin typeface="Garamond" panose="02020404030301010803" pitchFamily="18" charset="0"/>
                <a:cs typeface="Times New Roman" pitchFamily="18" charset="0"/>
              </a:rPr>
              <a:t>Egyesült Királyság</a:t>
            </a:r>
            <a:endParaRPr lang="en-GB" sz="2200" dirty="0">
              <a:latin typeface="Garamond" panose="02020404030301010803" pitchFamily="18" charset="0"/>
              <a:cs typeface="Times New Roman" pitchFamily="18" charset="0"/>
            </a:endParaRPr>
          </a:p>
        </p:txBody>
      </p:sp>
      <p:pic>
        <p:nvPicPr>
          <p:cNvPr id="7" name="Picture 4" descr="http://www.nationsonline.org/map_small/hungary_small_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175855"/>
            <a:ext cx="3240360" cy="2421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80187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95288" y="2024016"/>
            <a:ext cx="8323262" cy="451498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3770313" y="17463"/>
            <a:ext cx="1584325" cy="105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86556" y="1332057"/>
            <a:ext cx="8340725" cy="58477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200" b="1" i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Áldozattá válás okai</a:t>
            </a:r>
            <a:endParaRPr lang="en-GB" sz="3200" b="1" i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1" name="Picture 7" descr="ANd9GcQWYj8gOXHqG8CQL2dF_en4J3D9gZvvvhCMdbViaUl2mxOvvjZ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66441"/>
            <a:ext cx="615950" cy="1052512"/>
          </a:xfrm>
          <a:prstGeom prst="rect">
            <a:avLst/>
          </a:prstGeom>
          <a:noFill/>
        </p:spPr>
      </p:pic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406425" y="1988840"/>
            <a:ext cx="8380388" cy="4550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Bef>
                <a:spcPts val="600"/>
              </a:spcBef>
              <a:defRPr/>
            </a:pPr>
            <a:r>
              <a:rPr lang="hu-HU" sz="2000" b="1" u="sng" dirty="0" smtClean="0">
                <a:latin typeface="Garamond" panose="02020404030301010803" pitchFamily="18" charset="0"/>
                <a:cs typeface="Times New Roman" pitchFamily="18" charset="0"/>
              </a:rPr>
              <a:t>Kényszerítő tényezők</a:t>
            </a:r>
            <a:endParaRPr lang="en-GB" sz="2000" b="1" u="sng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marL="712788" indent="-342900" algn="just">
              <a:lnSpc>
                <a:spcPct val="14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Szegénység</a:t>
            </a:r>
            <a:endParaRPr lang="en-GB" sz="2000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marL="712788" indent="-342900" algn="just">
              <a:lnSpc>
                <a:spcPct val="14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Munkanélküliség</a:t>
            </a:r>
            <a:endParaRPr lang="en-GB" sz="2000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marL="712788" indent="-342900" algn="just">
              <a:lnSpc>
                <a:spcPct val="14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Hiányos családi háttér, hátrányos helyzet</a:t>
            </a:r>
            <a:endParaRPr lang="en-GB" sz="2000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algn="just">
              <a:lnSpc>
                <a:spcPct val="140000"/>
              </a:lnSpc>
              <a:spcBef>
                <a:spcPts val="600"/>
              </a:spcBef>
              <a:defRPr/>
            </a:pPr>
            <a:endParaRPr lang="en-GB" sz="2000" b="1" u="sng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algn="just">
              <a:lnSpc>
                <a:spcPct val="140000"/>
              </a:lnSpc>
              <a:spcBef>
                <a:spcPts val="600"/>
              </a:spcBef>
              <a:defRPr/>
            </a:pPr>
            <a:r>
              <a:rPr lang="hu-HU" sz="2000" b="1" u="sng" dirty="0" smtClean="0">
                <a:latin typeface="Garamond" panose="02020404030301010803" pitchFamily="18" charset="0"/>
                <a:cs typeface="Times New Roman" pitchFamily="18" charset="0"/>
              </a:rPr>
              <a:t>Vonzó tényezők</a:t>
            </a:r>
            <a:endParaRPr lang="en-GB" sz="2000" b="1" u="sng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marL="712788" indent="-342900" algn="just">
              <a:lnSpc>
                <a:spcPct val="14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Olcsó </a:t>
            </a: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munkaerő, termékek </a:t>
            </a: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iránti kereslet</a:t>
            </a:r>
            <a:endParaRPr lang="en-GB" sz="2000" dirty="0">
              <a:latin typeface="Garamond" panose="02020404030301010803" pitchFamily="18" charset="0"/>
              <a:cs typeface="Times New Roman" pitchFamily="18" charset="0"/>
            </a:endParaRPr>
          </a:p>
          <a:p>
            <a:pPr marL="712788" indent="-342900" algn="just">
              <a:lnSpc>
                <a:spcPct val="14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Magas fizetés</a:t>
            </a:r>
            <a:endParaRPr lang="en-GB" sz="2000" dirty="0">
              <a:latin typeface="Garamond" panose="02020404030301010803" pitchFamily="18" charset="0"/>
              <a:cs typeface="Times New Roman" pitchFamily="18" charset="0"/>
            </a:endParaRPr>
          </a:p>
          <a:p>
            <a:pPr marL="712788" indent="-342900" algn="just">
              <a:lnSpc>
                <a:spcPct val="14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Jobb élet- és munkakörülmények</a:t>
            </a:r>
            <a:endParaRPr lang="en-GB" sz="2000" dirty="0">
              <a:latin typeface="Garamond" panose="02020404030301010803" pitchFamily="18" charset="0"/>
              <a:cs typeface="Times New Roman" pitchFamily="18" charset="0"/>
            </a:endParaRPr>
          </a:p>
        </p:txBody>
      </p:sp>
      <p:pic>
        <p:nvPicPr>
          <p:cNvPr id="15" name="Picture 2" descr="C:\00 Eszter\THB\THB KÉPZÉSEK, RENDEZVÉNYEK, UTAK\2014-10-17-Pozsony\povert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745" y="4653137"/>
            <a:ext cx="2949703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996230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95288" y="1916832"/>
            <a:ext cx="8323262" cy="4591925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3770313" y="17463"/>
            <a:ext cx="1584325" cy="105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86556" y="1268760"/>
            <a:ext cx="8340725" cy="58477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200" b="1" i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Áldozatok és  elkövetők jellemzői</a:t>
            </a:r>
            <a:endParaRPr lang="en-GB" sz="3200" b="1" i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1" name="Picture 7" descr="ANd9GcQWYj8gOXHqG8CQL2dF_en4J3D9gZvvvhCMdbViaUl2mxOvvjZ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66441"/>
            <a:ext cx="615950" cy="1052512"/>
          </a:xfrm>
          <a:prstGeom prst="rect">
            <a:avLst/>
          </a:prstGeom>
          <a:noFill/>
        </p:spPr>
      </p:pic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406425" y="1916832"/>
            <a:ext cx="8380388" cy="4627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hu-HU" sz="2000" b="1" u="sng" dirty="0" smtClean="0">
                <a:latin typeface="Garamond" panose="02020404030301010803" pitchFamily="18" charset="0"/>
                <a:cs typeface="Times New Roman" pitchFamily="18" charset="0"/>
              </a:rPr>
              <a:t>Tulajdonságok</a:t>
            </a:r>
            <a:endParaRPr lang="en-GB" sz="2000" b="1" u="sng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marL="712788" lvl="1" indent="-3429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altLang="hu-HU" sz="2000" dirty="0" smtClean="0">
                <a:latin typeface="Garamond" panose="02020404030301010803" pitchFamily="18" charset="0"/>
                <a:cs typeface="Times New Roman" pitchFamily="18" charset="0"/>
              </a:rPr>
              <a:t>Alacsony iskolai végzettség</a:t>
            </a:r>
            <a:endParaRPr lang="en-GB" altLang="hu-HU" sz="2000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marL="712788" lvl="1" indent="-3429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altLang="hu-HU" sz="2000" dirty="0" smtClean="0">
                <a:latin typeface="Garamond" panose="02020404030301010803" pitchFamily="18" charset="0"/>
                <a:cs typeface="Times New Roman" pitchFamily="18" charset="0"/>
              </a:rPr>
              <a:t>Családon belül erőszak</a:t>
            </a:r>
            <a:endParaRPr lang="en-GB" altLang="hu-HU" sz="2000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marL="712788" lvl="1" indent="-3429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altLang="hu-HU" sz="2000" dirty="0" smtClean="0">
                <a:latin typeface="Garamond" panose="02020404030301010803" pitchFamily="18" charset="0"/>
                <a:cs typeface="Times New Roman" pitchFamily="18" charset="0"/>
              </a:rPr>
              <a:t>Állami gondozás</a:t>
            </a:r>
            <a:endParaRPr lang="en-GB" altLang="hu-HU" sz="2000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marL="712788" lvl="1" indent="-3429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altLang="hu-HU" sz="2000" dirty="0" smtClean="0">
                <a:latin typeface="Garamond" panose="02020404030301010803" pitchFamily="18" charset="0"/>
                <a:cs typeface="Times New Roman" pitchFamily="18" charset="0"/>
              </a:rPr>
              <a:t>Kiszolgáltatott helyzet</a:t>
            </a:r>
            <a:endParaRPr lang="en-GB" altLang="hu-HU" sz="2000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marL="712788" lvl="1" indent="-3429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altLang="hu-HU" sz="2000" dirty="0" smtClean="0">
                <a:latin typeface="Garamond" panose="02020404030301010803" pitchFamily="18" charset="0"/>
                <a:cs typeface="Times New Roman" pitchFamily="18" charset="0"/>
              </a:rPr>
              <a:t>Hajléktalanság</a:t>
            </a:r>
            <a:endParaRPr lang="en-GB" altLang="hu-HU" sz="2000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hu-HU" sz="2000" b="1" u="sng" dirty="0" smtClean="0">
                <a:latin typeface="Garamond" panose="02020404030301010803" pitchFamily="18" charset="0"/>
                <a:cs typeface="Times New Roman" pitchFamily="18" charset="0"/>
              </a:rPr>
              <a:t>Elsődleges származási régiók</a:t>
            </a:r>
            <a:endParaRPr lang="en-GB" sz="2000" b="1" u="sng" dirty="0" smtClean="0">
              <a:latin typeface="Garamond" panose="02020404030301010803" pitchFamily="18" charset="0"/>
              <a:cs typeface="Times New Roman" pitchFamily="18" charset="0"/>
            </a:endParaRPr>
          </a:p>
          <a:p>
            <a:pPr marL="712788" lvl="1" indent="-3429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Észak-kelet</a:t>
            </a:r>
            <a:endParaRPr lang="en-GB" sz="2000" dirty="0">
              <a:latin typeface="Garamond" panose="02020404030301010803" pitchFamily="18" charset="0"/>
              <a:cs typeface="Times New Roman" pitchFamily="18" charset="0"/>
            </a:endParaRPr>
          </a:p>
          <a:p>
            <a:pPr marL="712788" lvl="1" indent="-3429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Dél-nyugat</a:t>
            </a:r>
            <a:endParaRPr lang="en-GB" sz="2000" dirty="0">
              <a:latin typeface="Garamond" panose="02020404030301010803" pitchFamily="18" charset="0"/>
              <a:cs typeface="Times New Roman" pitchFamily="18" charset="0"/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612" y="4169201"/>
            <a:ext cx="3576836" cy="221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369402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95287" y="1997233"/>
            <a:ext cx="8331993" cy="4823698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3770313" y="17463"/>
            <a:ext cx="1584325" cy="105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86556" y="1311151"/>
            <a:ext cx="8340725" cy="58477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200" b="1" i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Átfogó megközelítés</a:t>
            </a:r>
            <a:endParaRPr lang="hu-HU" sz="3200" b="1" i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1" name="Picture 7" descr="ANd9GcQWYj8gOXHqG8CQL2dF_en4J3D9gZvvvhCMdbViaUl2mxOvvjZ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66441"/>
            <a:ext cx="615950" cy="1052512"/>
          </a:xfrm>
          <a:prstGeom prst="rect">
            <a:avLst/>
          </a:prstGeom>
          <a:noFill/>
        </p:spPr>
      </p:pic>
      <p:sp>
        <p:nvSpPr>
          <p:cNvPr id="2" name="Téglalap 1"/>
          <p:cNvSpPr/>
          <p:nvPr/>
        </p:nvSpPr>
        <p:spPr>
          <a:xfrm>
            <a:off x="386556" y="2114267"/>
            <a:ext cx="8331993" cy="4627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b="1" dirty="0" smtClean="0">
                <a:latin typeface="Garamond" panose="02020404030301010803" pitchFamily="18" charset="0"/>
              </a:rPr>
              <a:t>Emberi jogi alapú</a:t>
            </a:r>
          </a:p>
          <a:p>
            <a:pPr marL="1371600" lvl="2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000" dirty="0" smtClean="0">
                <a:latin typeface="Garamond" panose="02020404030301010803" pitchFamily="18" charset="0"/>
              </a:rPr>
              <a:t>Emberi jogok megsérétse</a:t>
            </a:r>
          </a:p>
          <a:p>
            <a:pPr marL="1371600" lvl="2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000" dirty="0" smtClean="0">
                <a:latin typeface="Garamond" panose="02020404030301010803" pitchFamily="18" charset="0"/>
              </a:rPr>
              <a:t>Széleskörű jogok biztosítása 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b="1" dirty="0" smtClean="0">
                <a:latin typeface="Garamond" panose="02020404030301010803" pitchFamily="18" charset="0"/>
              </a:rPr>
              <a:t>Áldozatközpontú</a:t>
            </a:r>
          </a:p>
          <a:p>
            <a:pPr marL="1371600" lvl="2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000" dirty="0" smtClean="0">
                <a:latin typeface="Garamond" panose="02020404030301010803" pitchFamily="18" charset="0"/>
              </a:rPr>
              <a:t>Áldozat speciális igényei</a:t>
            </a:r>
          </a:p>
          <a:p>
            <a:pPr marL="1371600" lvl="2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000" dirty="0" smtClean="0">
                <a:latin typeface="Garamond" panose="02020404030301010803" pitchFamily="18" charset="0"/>
              </a:rPr>
              <a:t>Gyermek legjobb érdeke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b="1" dirty="0" smtClean="0">
                <a:latin typeface="Garamond" panose="02020404030301010803" pitchFamily="18" charset="0"/>
              </a:rPr>
              <a:t>Multidiszciplináris</a:t>
            </a:r>
          </a:p>
          <a:p>
            <a:pPr marL="1371600" lvl="2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000" dirty="0" smtClean="0">
                <a:latin typeface="Garamond" panose="02020404030301010803" pitchFamily="18" charset="0"/>
              </a:rPr>
              <a:t>Összehangolt fellépés</a:t>
            </a:r>
          </a:p>
          <a:p>
            <a:pPr marL="1371600" lvl="2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hu-HU" sz="2000" dirty="0" smtClean="0">
                <a:latin typeface="Garamond" panose="02020404030301010803" pitchFamily="18" charset="0"/>
              </a:rPr>
              <a:t>Együttműködés</a:t>
            </a:r>
            <a:endParaRPr lang="hu-HU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15907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95287" y="1908819"/>
            <a:ext cx="8331993" cy="475053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3770313" y="17463"/>
            <a:ext cx="1584325" cy="105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86556" y="1311151"/>
            <a:ext cx="8340725" cy="52322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b="1" i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2011 / 36 / EU irányelv</a:t>
            </a:r>
            <a:endParaRPr lang="hu-HU" sz="2800" b="1" i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1" name="Picture 7" descr="ANd9GcQWYj8gOXHqG8CQL2dF_en4J3D9gZvvvhCMdbViaUl2mxOvvjZ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66441"/>
            <a:ext cx="615950" cy="1052512"/>
          </a:xfrm>
          <a:prstGeom prst="rect">
            <a:avLst/>
          </a:prstGeom>
          <a:noFill/>
        </p:spPr>
      </p:pic>
      <p:sp>
        <p:nvSpPr>
          <p:cNvPr id="2" name="Téglalap 1"/>
          <p:cNvSpPr/>
          <p:nvPr/>
        </p:nvSpPr>
        <p:spPr>
          <a:xfrm>
            <a:off x="386556" y="1916832"/>
            <a:ext cx="8331993" cy="4742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000" b="1" dirty="0">
                <a:latin typeface="Garamond" panose="02020404030301010803" pitchFamily="18" charset="0"/>
                <a:cs typeface="Times New Roman" pitchFamily="18" charset="0"/>
              </a:rPr>
              <a:t>2011/36/EU irányelv </a:t>
            </a:r>
            <a:r>
              <a:rPr lang="hu-HU" sz="2000" dirty="0">
                <a:latin typeface="Garamond" panose="02020404030301010803" pitchFamily="18" charset="0"/>
                <a:cs typeface="Times New Roman" pitchFamily="18" charset="0"/>
              </a:rPr>
              <a:t>az emberkereskedelem megelőzéséről, az ellene folytatott küzdelemről, és az áldozatok </a:t>
            </a: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védelméről</a:t>
            </a:r>
          </a:p>
          <a:p>
            <a:pPr marL="342900" indent="-342900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000" b="1" dirty="0" smtClean="0">
                <a:latin typeface="Garamond" panose="02020404030301010803" pitchFamily="18" charset="0"/>
                <a:cs typeface="Times New Roman" pitchFamily="18" charset="0"/>
              </a:rPr>
              <a:t>Hatályba lépés: </a:t>
            </a: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2011. április 5.</a:t>
            </a:r>
          </a:p>
          <a:p>
            <a:pPr marL="342900" indent="-342900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000" b="1" dirty="0" smtClean="0">
                <a:latin typeface="Garamond" panose="02020404030301010803" pitchFamily="18" charset="0"/>
                <a:cs typeface="Times New Roman" pitchFamily="18" charset="0"/>
              </a:rPr>
              <a:t>Átültetési határidő: </a:t>
            </a: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2013. április 6.</a:t>
            </a:r>
          </a:p>
          <a:p>
            <a:pPr marL="342900" indent="-342900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Európai uniós szintű </a:t>
            </a:r>
            <a:r>
              <a:rPr lang="hu-HU" sz="2000" b="1" dirty="0" smtClean="0">
                <a:latin typeface="Garamond" panose="02020404030301010803" pitchFamily="18" charset="0"/>
                <a:cs typeface="Times New Roman" pitchFamily="18" charset="0"/>
              </a:rPr>
              <a:t>minimumszabályok</a:t>
            </a:r>
            <a:r>
              <a:rPr lang="hu-HU" sz="2000" dirty="0" smtClean="0">
                <a:latin typeface="Garamond" panose="02020404030301010803" pitchFamily="18" charset="0"/>
                <a:cs typeface="Times New Roman" pitchFamily="18" charset="0"/>
              </a:rPr>
              <a:t> az emberkereskedelem területén</a:t>
            </a:r>
          </a:p>
          <a:p>
            <a:pPr marL="342900" indent="-342900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hu-HU" sz="2000" b="1" dirty="0" smtClean="0">
                <a:latin typeface="Garamond" panose="02020404030301010803" pitchFamily="18" charset="0"/>
                <a:cs typeface="Times New Roman" pitchFamily="18" charset="0"/>
              </a:rPr>
              <a:t>Cél:</a:t>
            </a:r>
            <a:endParaRPr lang="hu-HU" sz="2000" b="1" dirty="0">
              <a:latin typeface="Garamond" panose="02020404030301010803" pitchFamily="18" charset="0"/>
              <a:cs typeface="Times New Roman" pitchFamily="18" charset="0"/>
            </a:endParaRPr>
          </a:p>
          <a:p>
            <a:pPr marL="800100" lvl="2" indent="-342900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Hatékonyabb </a:t>
            </a:r>
            <a:r>
              <a:rPr lang="hu-HU" sz="2000" dirty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megelőzés</a:t>
            </a:r>
          </a:p>
          <a:p>
            <a:pPr marL="800100" lvl="2" indent="-342900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hu-HU" sz="2000" dirty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Áldozatok védelme, tájékoztatása, segítése</a:t>
            </a:r>
          </a:p>
          <a:p>
            <a:pPr marL="800100" lvl="2" indent="-342900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hu-HU" sz="2000" dirty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Együttműködési mechanizmusok </a:t>
            </a:r>
            <a:r>
              <a:rPr lang="hu-HU" sz="2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itchFamily="18" charset="0"/>
              </a:rPr>
              <a:t>kialakítása</a:t>
            </a:r>
            <a:endParaRPr lang="hu-HU" sz="2000" dirty="0">
              <a:solidFill>
                <a:prstClr val="black"/>
              </a:solidFill>
              <a:latin typeface="Garamond" panose="02020404030301010803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07784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spektus">
  <a:themeElements>
    <a:clrScheme name="Egyéni 8. sém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4B7B8A"/>
      </a:accent1>
      <a:accent2>
        <a:srgbClr val="4B7B8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Aspektus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ktus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2968</TotalTime>
  <Words>509</Words>
  <Application>Microsoft Office PowerPoint</Application>
  <PresentationFormat>On-screen Show (4:3)</PresentationFormat>
  <Paragraphs>156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Garamond</vt:lpstr>
      <vt:lpstr>Times New Roman</vt:lpstr>
      <vt:lpstr>Verdana</vt:lpstr>
      <vt:lpstr>Wingdings</vt:lpstr>
      <vt:lpstr>Wingdings 2</vt:lpstr>
      <vt:lpstr>1_Office-téma</vt:lpstr>
      <vt:lpstr>Aspektus</vt:lpstr>
      <vt:lpstr>Az emberkereskedelem kérdései az áldozatok szempontjából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Európai Unió 2014-20 közötti programozási időszakához kapcsolódó magyar rendészeti stratégiaalkotás fő irányai,  az Európai Bizottsággal folytatandó szakpolitikai párbeszéd sarokpontjai</dc:title>
  <dc:creator>VadasiV</dc:creator>
  <cp:lastModifiedBy>Eszter</cp:lastModifiedBy>
  <cp:revision>299</cp:revision>
  <cp:lastPrinted>2015-01-20T16:42:53Z</cp:lastPrinted>
  <dcterms:created xsi:type="dcterms:W3CDTF">2013-10-11T06:43:44Z</dcterms:created>
  <dcterms:modified xsi:type="dcterms:W3CDTF">2015-10-20T22:03:45Z</dcterms:modified>
</cp:coreProperties>
</file>