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 l="-8000" t="-9000" r="-11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E381AA-A3B0-409E-A7E8-65D7F91366C6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2CCA01-FFFE-4929-89BA-2A66C0DC8720}" type="slidenum">
              <a:rPr lang="hu-HU" smtClean="0"/>
              <a:t>‹#›</a:t>
            </a:fld>
            <a:endParaRPr lang="hu-H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79512" y="2780928"/>
            <a:ext cx="8856984" cy="2808312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>
                <a:solidFill>
                  <a:schemeClr val="bg1"/>
                </a:solidFill>
                <a:latin typeface="Forte" pitchFamily="66" charset="0"/>
              </a:rPr>
              <a:t>Bűnmegelőzés, áldozatvédelem a Polgárőrség </a:t>
            </a:r>
            <a:br>
              <a:rPr lang="hu-HU" dirty="0" smtClean="0">
                <a:solidFill>
                  <a:schemeClr val="bg1"/>
                </a:solidFill>
                <a:latin typeface="Forte" pitchFamily="66" charset="0"/>
              </a:rPr>
            </a:br>
            <a:r>
              <a:rPr lang="hu-HU" dirty="0" smtClean="0">
                <a:solidFill>
                  <a:schemeClr val="bg1"/>
                </a:solidFill>
                <a:latin typeface="Forte" pitchFamily="66" charset="0"/>
              </a:rPr>
              <a:t>munkájában!</a:t>
            </a:r>
            <a:endParaRPr lang="hu-HU" dirty="0">
              <a:solidFill>
                <a:schemeClr val="bg1"/>
              </a:solidFill>
              <a:latin typeface="Forte" pitchFamily="66" charset="0"/>
            </a:endParaRPr>
          </a:p>
        </p:txBody>
      </p:sp>
      <p:pic>
        <p:nvPicPr>
          <p:cNvPr id="1026" name="Picture 2" descr="C:\Users\felhasznalo\Desktop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8131"/>
            <a:ext cx="4228833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6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800" i="1" dirty="0" smtClean="0"/>
              <a:t>„Kortárs segítő!”</a:t>
            </a:r>
          </a:p>
          <a:p>
            <a:pPr marL="0" indent="0">
              <a:buNone/>
            </a:pPr>
            <a:r>
              <a:rPr lang="hu-HU" sz="2400" u="sng" dirty="0"/>
              <a:t>Diákok tevékenysége: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Oktatás a rendőrség szakembereinek vezetésével, pedagógus jelenlétében.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Az általános iskolákba csak az általános iskola </a:t>
            </a:r>
            <a:r>
              <a:rPr lang="hu-HU" dirty="0" err="1"/>
              <a:t>szer-vezésében</a:t>
            </a:r>
            <a:r>
              <a:rPr lang="hu-HU" dirty="0"/>
              <a:t> mennek a diákok.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Csak képzett, gyakorlott segítőkkel együtt. 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Nem csak az elmélet átadása a cél, inkább a </a:t>
            </a:r>
            <a:r>
              <a:rPr lang="hu-HU" dirty="0" smtClean="0"/>
              <a:t>megtörtént </a:t>
            </a:r>
            <a:r>
              <a:rPr lang="hu-HU" dirty="0"/>
              <a:t>esetek elemzése. 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Gyakorlati oktatás, milyen kihívásokkal kerülnek szembe az általános iskolások pl. szórakozások alkalmával.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Értékelés 5 óra.</a:t>
            </a:r>
          </a:p>
          <a:p>
            <a:pPr lvl="1" algn="just">
              <a:buFont typeface="Wingdings" pitchFamily="2" charset="2"/>
              <a:buChar char="ü"/>
            </a:pPr>
            <a:endParaRPr lang="hu-HU" sz="2600" dirty="0"/>
          </a:p>
          <a:p>
            <a:pPr marL="0" indent="0">
              <a:buNone/>
            </a:pPr>
            <a:endParaRPr lang="hu-HU" sz="2400" i="1" dirty="0"/>
          </a:p>
        </p:txBody>
      </p:sp>
    </p:spTree>
    <p:extLst>
      <p:ext uri="{BB962C8B-B14F-4D97-AF65-F5344CB8AC3E}">
        <p14:creationId xmlns:p14="http://schemas.microsoft.com/office/powerpoint/2010/main" val="197360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dirty="0" smtClean="0"/>
              <a:t>Komplex programok</a:t>
            </a:r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   „250x100 Biztonság!”                  „Külterületek Biztonsága!”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                              „Tanyavédelmi Program”</a:t>
            </a:r>
            <a:endParaRPr lang="hu-HU" sz="2400" dirty="0"/>
          </a:p>
          <a:p>
            <a:pPr marL="0" indent="0">
              <a:buNone/>
            </a:pPr>
            <a:r>
              <a:rPr lang="hu-HU" sz="2400" dirty="0" smtClean="0"/>
              <a:t>                           </a:t>
            </a:r>
            <a:endParaRPr lang="hu-H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25450"/>
            <a:ext cx="2476794" cy="15306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46207"/>
            <a:ext cx="2585864" cy="16549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79273"/>
            <a:ext cx="2741290" cy="20559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99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 marL="0" indent="0" algn="ctr">
              <a:buNone/>
            </a:pPr>
            <a:r>
              <a:rPr lang="hu-HU" sz="3200" dirty="0" smtClean="0"/>
              <a:t>Megállapítások: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polgárőrség alaptevékenysége első sorban a </a:t>
            </a:r>
            <a:r>
              <a:rPr lang="hu-HU" sz="2400" dirty="0" err="1" smtClean="0"/>
              <a:t>bűnmege-lőzésre</a:t>
            </a:r>
            <a:r>
              <a:rPr lang="hu-HU" sz="2400" dirty="0" smtClean="0"/>
              <a:t> irányul.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E tevékenység egyben az áldozattá válás megelőzése is.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Az áldozat  segítés is fontos feladat számunkra.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A polgárőrség fontos információkkal tudja ellátni az áldozatokat, az elszenvedett kár enyhítése érdekében.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Segítenünk kell az ismételt áldozattá válás elkerülését.</a:t>
            </a:r>
          </a:p>
          <a:p>
            <a:pPr algn="just">
              <a:buFont typeface="Wingdings" pitchFamily="2" charset="2"/>
              <a:buChar char="ü"/>
            </a:pPr>
            <a:endParaRPr lang="hu-HU" dirty="0"/>
          </a:p>
          <a:p>
            <a:pPr marL="0" indent="0" algn="ctr">
              <a:buNone/>
            </a:pPr>
            <a:r>
              <a:rPr lang="hu-HU" dirty="0" smtClean="0">
                <a:latin typeface="Britannic Bold" pitchFamily="34" charset="0"/>
              </a:rPr>
              <a:t>A polgárőrség bűnmegelőző tevékenysége és az áldozatvédelem összefügg. Az áldozatvédelem jól illeszkedik a polgárőrség tevékenységébe. </a:t>
            </a:r>
            <a:endParaRPr lang="hu-HU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5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u-HU" dirty="0" smtClean="0">
              <a:latin typeface="Forte" pitchFamily="66" charset="0"/>
            </a:endParaRPr>
          </a:p>
          <a:p>
            <a:pPr marL="0" indent="0" algn="ctr">
              <a:buNone/>
            </a:pPr>
            <a:endParaRPr lang="hu-HU" dirty="0">
              <a:latin typeface="Forte" pitchFamily="66" charset="0"/>
            </a:endParaRPr>
          </a:p>
          <a:p>
            <a:pPr marL="0" indent="0" algn="ctr">
              <a:buNone/>
            </a:pPr>
            <a:r>
              <a:rPr lang="hu-HU" sz="3600" dirty="0" smtClean="0">
                <a:latin typeface="Forte" pitchFamily="66" charset="0"/>
              </a:rPr>
              <a:t>Köszönöm megtisztelő figyelmüket!</a:t>
            </a:r>
            <a:endParaRPr lang="hu-HU" sz="36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91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 marL="0" indent="0">
              <a:buNone/>
            </a:pPr>
            <a:r>
              <a:rPr lang="hu-HU" sz="3600" dirty="0" smtClean="0"/>
              <a:t>         A polgárőrség:</a:t>
            </a:r>
          </a:p>
          <a:p>
            <a:pPr marL="0" indent="0" algn="ctr">
              <a:buNone/>
            </a:pPr>
            <a:endParaRPr lang="hu-HU" sz="3200" dirty="0" smtClean="0"/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 smtClean="0"/>
              <a:t>alulról szerveződő,</a:t>
            </a:r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/>
              <a:t>h</a:t>
            </a:r>
            <a:r>
              <a:rPr lang="hu-HU" sz="2800" dirty="0" smtClean="0"/>
              <a:t>elyi lakosok által létrehozott,</a:t>
            </a:r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/>
              <a:t>a</a:t>
            </a:r>
            <a:r>
              <a:rPr lang="hu-HU" sz="2800" dirty="0" smtClean="0"/>
              <a:t>z adott település közigazgatási határain belül működő,</a:t>
            </a:r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 smtClean="0"/>
              <a:t>a helyi közbiztonság javítása érdekében tenni akaró,</a:t>
            </a:r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/>
              <a:t>e</a:t>
            </a:r>
            <a:r>
              <a:rPr lang="hu-HU" sz="2800" dirty="0" smtClean="0"/>
              <a:t>rősen motivált, </a:t>
            </a:r>
          </a:p>
          <a:p>
            <a:pPr algn="just">
              <a:buClrTx/>
              <a:buFont typeface="Wingdings" pitchFamily="2" charset="2"/>
              <a:buChar char="ü"/>
            </a:pPr>
            <a:r>
              <a:rPr lang="hu-HU" sz="2800" dirty="0"/>
              <a:t>b</a:t>
            </a:r>
            <a:r>
              <a:rPr lang="hu-HU" sz="2800" dirty="0" smtClean="0"/>
              <a:t>űnmegelőzéssel foglalkozó civil szervezet.</a:t>
            </a:r>
          </a:p>
          <a:p>
            <a:endParaRPr lang="hu-HU" dirty="0"/>
          </a:p>
        </p:txBody>
      </p:sp>
      <p:pic>
        <p:nvPicPr>
          <p:cNvPr id="5123" name="Picture 3" descr="C:\Users\felhasznalo\Desktop\po kép\po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-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06" y="260648"/>
            <a:ext cx="3076562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6747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3200" dirty="0" smtClean="0"/>
          </a:p>
          <a:p>
            <a:pPr marL="0" indent="0" algn="ctr">
              <a:buNone/>
            </a:pPr>
            <a:r>
              <a:rPr lang="hu-HU" sz="3200" dirty="0" smtClean="0"/>
              <a:t>Együttműködő partnerek:</a:t>
            </a:r>
          </a:p>
          <a:p>
            <a:pPr marL="0" indent="0">
              <a:buNone/>
            </a:pPr>
            <a:endParaRPr lang="hu-HU" sz="3200" dirty="0"/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/>
              <a:t>Országos Közbiztonsági és Bűnmegelőzési </a:t>
            </a:r>
            <a:r>
              <a:rPr lang="hu-HU" sz="2800" dirty="0" err="1" smtClean="0"/>
              <a:t>Közala-pítvány</a:t>
            </a:r>
            <a:r>
              <a:rPr lang="hu-HU" sz="2800" dirty="0" smtClean="0"/>
              <a:t>             </a:t>
            </a:r>
            <a:r>
              <a:rPr lang="hu-HU" sz="2800" dirty="0"/>
              <a:t>Biztonságos </a:t>
            </a:r>
            <a:r>
              <a:rPr lang="hu-HU" sz="2800" dirty="0" smtClean="0"/>
              <a:t>Magyarországért Közalapítvány.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/>
              <a:t>Országos Bűnmegelőzési Tanács </a:t>
            </a:r>
            <a:r>
              <a:rPr lang="hu-HU" sz="2800" dirty="0" smtClean="0"/>
              <a:t>        </a:t>
            </a:r>
            <a:r>
              <a:rPr lang="hu-HU" sz="2800" dirty="0"/>
              <a:t> </a:t>
            </a:r>
            <a:r>
              <a:rPr lang="hu-HU" sz="2800" dirty="0" smtClean="0"/>
              <a:t> Nemzeti </a:t>
            </a:r>
            <a:r>
              <a:rPr lang="hu-HU" sz="2800" dirty="0"/>
              <a:t>Bűnmegelőzési </a:t>
            </a:r>
            <a:r>
              <a:rPr lang="hu-HU" sz="2800" dirty="0" smtClean="0"/>
              <a:t>Tanács. 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/>
              <a:t>Közigazgatási és Igazságügyi Minisztérium </a:t>
            </a:r>
            <a:r>
              <a:rPr lang="hu-HU" sz="2800" dirty="0" err="1" smtClean="0"/>
              <a:t>Igaz-ságügyi</a:t>
            </a:r>
            <a:r>
              <a:rPr lang="hu-HU" sz="2800" dirty="0" smtClean="0"/>
              <a:t> Szolgálata 2012. évben</a:t>
            </a:r>
            <a:endParaRPr lang="hu-HU" sz="2800" dirty="0"/>
          </a:p>
        </p:txBody>
      </p:sp>
      <p:sp>
        <p:nvSpPr>
          <p:cNvPr id="4" name="Vágott nyíl jobbra 3"/>
          <p:cNvSpPr/>
          <p:nvPr/>
        </p:nvSpPr>
        <p:spPr>
          <a:xfrm>
            <a:off x="2676771" y="2846008"/>
            <a:ext cx="618368" cy="180020"/>
          </a:xfrm>
          <a:prstGeom prst="notch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Vágott nyíl jobbra 5"/>
          <p:cNvSpPr/>
          <p:nvPr/>
        </p:nvSpPr>
        <p:spPr>
          <a:xfrm>
            <a:off x="6228184" y="3789040"/>
            <a:ext cx="618368" cy="180020"/>
          </a:xfrm>
          <a:prstGeom prst="notch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162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893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hu-HU" sz="3200" dirty="0" smtClean="0"/>
          </a:p>
          <a:p>
            <a:pPr marL="0" indent="0" algn="ctr">
              <a:buNone/>
            </a:pPr>
            <a:r>
              <a:rPr lang="hu-HU" sz="3200" dirty="0" smtClean="0"/>
              <a:t>A polgárőrség sajátosságai: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A település ismerete.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A településen lakó személyek ismerete.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A bűnmegelőzés és az áldozattá válás megelőzése </a:t>
            </a:r>
            <a:r>
              <a:rPr lang="hu-HU" sz="2800" dirty="0" err="1" smtClean="0"/>
              <a:t>szi-nonim</a:t>
            </a:r>
            <a:r>
              <a:rPr lang="hu-HU" sz="2800" dirty="0" smtClean="0"/>
              <a:t> fogalmak.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52 000 fő feletti létszám.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A tagok többsége férfi.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Aktív és nyugdíjas tagok aránya meghatározza a szol-álatok szervezését.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Minden korosztály megtalálja a polgárőrségen belül a feladatát.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Stratégiai partnerség a rendőrséggel.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800" dirty="0" smtClean="0"/>
              <a:t>2011. évi CLXV törvény.</a:t>
            </a:r>
          </a:p>
          <a:p>
            <a:pPr>
              <a:buFont typeface="Wingdings" pitchFamily="2" charset="2"/>
              <a:buChar char="Ø"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0627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dirty="0" smtClean="0"/>
              <a:t>„Tiszteletet az éveknek, biztonságot az időseknek!”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polgárőrök felkeresik a területükön élő időskorúakat.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Igyekeznek bizalmi kapcsolatot kialakítani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kapcsolat tartó mindig ugyanaz a személy.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Próbálnak javítani életkörülményeiken.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Bűnmegelőzéssel kapcsolatos információkat adnak át.</a:t>
            </a:r>
            <a:endParaRPr lang="hu-H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2968625" cy="2116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08648"/>
            <a:ext cx="3176587" cy="2268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dirty="0" smtClean="0"/>
              <a:t>„Szomszédok Egymásért Mozgalom!”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programban minden korosztály részt vehet.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polgárőrök elősegítik a szomszédok közötti bizalmi viszony kialakulását.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Cél, hogy a szomszédok segítsék egymást, óvják egymás ingatlanjait, anyagi javait.</a:t>
            </a:r>
            <a:endParaRPr lang="hu-H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0" y="3356992"/>
            <a:ext cx="3528392" cy="2352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592" y="3238854"/>
            <a:ext cx="4776192" cy="2380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30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 marL="0" indent="0" algn="ctr">
              <a:buNone/>
            </a:pPr>
            <a:r>
              <a:rPr lang="hu-HU" sz="3200" dirty="0" smtClean="0"/>
              <a:t>„Ifjú Polgárőrök!”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2015. évi tv. módosítás tette lehetővé, hogy a 14-18 év közötti fiatalok ifjú polgárőrök lehessenek.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A törvény meghatározza azokat a tevékenységeket, </a:t>
            </a:r>
            <a:r>
              <a:rPr lang="hu-HU" sz="2400" dirty="0" err="1" smtClean="0"/>
              <a:t>amely-eket</a:t>
            </a:r>
            <a:r>
              <a:rPr lang="hu-HU" sz="2400" dirty="0" smtClean="0"/>
              <a:t> végezhetnek.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Bűnmegelőző és áldozatvédelmi tevékenység során szak-mai információkat továbbítanak.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sz="2400" dirty="0" smtClean="0"/>
              <a:t>Fontos, hogy az értékrendjükbe a helyén szerepeljen a </a:t>
            </a:r>
            <a:r>
              <a:rPr lang="hu-HU" sz="2400" dirty="0" err="1" smtClean="0"/>
              <a:t>ha-zaszeretet</a:t>
            </a:r>
            <a:r>
              <a:rPr lang="hu-HU" sz="2400" dirty="0" smtClean="0"/>
              <a:t>, becsület, segítőkészség, közösségi tevékenység.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endParaRPr lang="hu-HU" sz="2400" dirty="0" smtClean="0"/>
          </a:p>
          <a:p>
            <a:pPr>
              <a:buFont typeface="Wingdings" pitchFamily="2" charset="2"/>
              <a:buChar char="ü"/>
            </a:pPr>
            <a:endParaRPr lang="hu-HU" sz="2400" dirty="0" smtClean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54" y="4473594"/>
            <a:ext cx="3266593" cy="1992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911" y="4388506"/>
            <a:ext cx="32403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209" y="4015921"/>
            <a:ext cx="2950269" cy="2464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29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b="1" dirty="0" smtClean="0"/>
              <a:t>„Iskolai Közösségi Szolgálat!”</a:t>
            </a:r>
          </a:p>
          <a:p>
            <a:pPr marL="0" indent="0" algn="ctr">
              <a:buNone/>
            </a:pPr>
            <a:r>
              <a:rPr lang="hu-HU" sz="2800" dirty="0" smtClean="0"/>
              <a:t>„</a:t>
            </a:r>
            <a:r>
              <a:rPr lang="hu-HU" sz="2800" i="1" dirty="0" smtClean="0"/>
              <a:t>Tiszteletet az éveknek, biztonságot az időseknek!”</a:t>
            </a:r>
          </a:p>
          <a:p>
            <a:pPr marL="0" indent="0">
              <a:buNone/>
            </a:pPr>
            <a:r>
              <a:rPr lang="hu-HU" sz="2800" dirty="0"/>
              <a:t> </a:t>
            </a:r>
            <a:r>
              <a:rPr lang="hu-HU" sz="2800" dirty="0" smtClean="0"/>
              <a:t>   </a:t>
            </a:r>
            <a:r>
              <a:rPr lang="hu-HU" sz="2400" u="sng" dirty="0" smtClean="0"/>
              <a:t>Diákok </a:t>
            </a:r>
            <a:r>
              <a:rPr lang="hu-HU" sz="2400" u="sng" dirty="0"/>
              <a:t>tevékenysége: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Felkészülés </a:t>
            </a:r>
            <a:r>
              <a:rPr lang="hu-HU" dirty="0"/>
              <a:t>5</a:t>
            </a:r>
            <a:r>
              <a:rPr lang="hu-HU" dirty="0" smtClean="0"/>
              <a:t> </a:t>
            </a:r>
            <a:r>
              <a:rPr lang="hu-HU" dirty="0"/>
              <a:t>óra, pedagógus jelenlétében. 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Látogató párok megalakítása. Két diák vagy diák-polgárőr.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Bemutatkozás a gondozásukra bízott időskorúnál. Együtt az addigi látogatóval.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Tényleges tevékenység, az időskorúak rendszeres látogatása. Ha nincs munka elég a beszélgetés. Minden problémát az egyesület elnökének kell jeleznie.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Értékelés</a:t>
            </a:r>
            <a:r>
              <a:rPr lang="hu-HU" dirty="0"/>
              <a:t> </a:t>
            </a:r>
            <a:r>
              <a:rPr lang="hu-HU" dirty="0" smtClean="0"/>
              <a:t>5 </a:t>
            </a:r>
            <a:r>
              <a:rPr lang="hu-HU" dirty="0"/>
              <a:t>óra. </a:t>
            </a:r>
          </a:p>
          <a:p>
            <a:pPr marL="0" indent="0">
              <a:buNone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5996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800" i="1" dirty="0"/>
              <a:t>„Helyi </a:t>
            </a:r>
            <a:r>
              <a:rPr lang="hu-HU" sz="2800" i="1" dirty="0" smtClean="0"/>
              <a:t>környezetvédelem!” </a:t>
            </a:r>
          </a:p>
          <a:p>
            <a:pPr marL="0" indent="0">
              <a:buNone/>
            </a:pPr>
            <a:r>
              <a:rPr lang="hu-HU" sz="2400" u="sng" dirty="0"/>
              <a:t>Diákok tevékenysége: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Felkészülés 5 óra, de lehet kevesebb is. Pedagógus jelenlétében.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Járőr párok kialakítása, kettő diák, vagy diák-polgárőr.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Tevékenység: csak a helyszín rögzítése GPS koordináták alapján, fényképezés.</a:t>
            </a:r>
          </a:p>
          <a:p>
            <a:pPr lvl="2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Illegálisan lerakott szemét, parlagfű, gondozatlan vízelvezető, gondozatlan terület.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/>
              <a:t>Fontos. A diákok </a:t>
            </a:r>
            <a:r>
              <a:rPr lang="hu-HU" dirty="0">
                <a:solidFill>
                  <a:srgbClr val="FF0000"/>
                </a:solidFill>
              </a:rPr>
              <a:t>nem kerülhetnek konfliktusba senkivel</a:t>
            </a:r>
            <a:r>
              <a:rPr lang="hu-HU" dirty="0"/>
              <a:t>. A tapasztalataik alapján az egyesület elnöke intézkedik.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ü"/>
            </a:pPr>
            <a:r>
              <a:rPr lang="hu-HU" dirty="0" smtClean="0"/>
              <a:t>Értékelés </a:t>
            </a:r>
            <a:r>
              <a:rPr lang="hu-HU" dirty="0"/>
              <a:t>5 óra.</a:t>
            </a:r>
          </a:p>
          <a:p>
            <a:pPr marL="0" indent="0">
              <a:buNone/>
            </a:pPr>
            <a:endParaRPr lang="hu-HU" sz="2400" i="1" dirty="0"/>
          </a:p>
        </p:txBody>
      </p:sp>
    </p:spTree>
    <p:extLst>
      <p:ext uri="{BB962C8B-B14F-4D97-AF65-F5344CB8AC3E}">
        <p14:creationId xmlns:p14="http://schemas.microsoft.com/office/powerpoint/2010/main" val="80515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574</Words>
  <Application>Microsoft Office PowerPoint</Application>
  <PresentationFormat>Diavetítés a képernyőre (4:3 oldalarány)</PresentationFormat>
  <Paragraphs>86</Paragraphs>
  <Slides>13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4" baseType="lpstr">
      <vt:lpstr>Áramlás</vt:lpstr>
      <vt:lpstr>Bűnmegelőzés, áldozatvédelem a Polgárőrség  munkájában!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Bűnmegelőzés, áldozatvédelem a Polgárőrség  munkájában</dc:title>
  <dc:creator>felhasznalo</dc:creator>
  <cp:lastModifiedBy>Horváth Róbert</cp:lastModifiedBy>
  <cp:revision>31</cp:revision>
  <dcterms:created xsi:type="dcterms:W3CDTF">2015-10-19T10:23:06Z</dcterms:created>
  <dcterms:modified xsi:type="dcterms:W3CDTF">2015-10-20T20:18:58Z</dcterms:modified>
</cp:coreProperties>
</file>