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99" r:id="rId8"/>
    <p:sldId id="298" r:id="rId9"/>
    <p:sldId id="302" r:id="rId10"/>
    <p:sldId id="274" r:id="rId11"/>
    <p:sldId id="289" r:id="rId12"/>
    <p:sldId id="276" r:id="rId13"/>
    <p:sldId id="277" r:id="rId14"/>
    <p:sldId id="283" r:id="rId15"/>
    <p:sldId id="291" r:id="rId16"/>
    <p:sldId id="292" r:id="rId17"/>
    <p:sldId id="284" r:id="rId18"/>
    <p:sldId id="278" r:id="rId19"/>
    <p:sldId id="279" r:id="rId20"/>
    <p:sldId id="285" r:id="rId21"/>
    <p:sldId id="280" r:id="rId22"/>
    <p:sldId id="281" r:id="rId2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425" autoAdjust="0"/>
  </p:normalViewPr>
  <p:slideViewPr>
    <p:cSldViewPr>
      <p:cViewPr varScale="1">
        <p:scale>
          <a:sx n="130" d="100"/>
          <a:sy n="130" d="100"/>
        </p:scale>
        <p:origin x="-19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89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munkalap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style val="34"/>
  <c:chart>
    <c:title>
      <c:tx>
        <c:rich>
          <a:bodyPr/>
          <a:lstStyle/>
          <a:p>
            <a:pPr>
              <a:defRPr/>
            </a:pPr>
            <a:r>
              <a:rPr lang="hu-HU" dirty="0"/>
              <a:t>Ügyszámok </a:t>
            </a:r>
            <a:r>
              <a:rPr lang="hu-HU" dirty="0" smtClean="0"/>
              <a:t>2015. </a:t>
            </a:r>
            <a:r>
              <a:rPr lang="hu-HU" dirty="0"/>
              <a:t>
Összesen: </a:t>
            </a:r>
            <a:r>
              <a:rPr lang="hu-HU" dirty="0" smtClean="0"/>
              <a:t>3.138 </a:t>
            </a:r>
            <a:r>
              <a:rPr lang="hu-HU" dirty="0"/>
              <a:t>ügy</a:t>
            </a:r>
          </a:p>
        </c:rich>
      </c:tx>
      <c:layout>
        <c:manualLayout>
          <c:xMode val="edge"/>
          <c:yMode val="edge"/>
          <c:x val="0.31066627638088212"/>
          <c:y val="0"/>
        </c:manualLayout>
      </c:layout>
    </c:title>
    <c:view3D>
      <c:perspective val="0"/>
    </c:view3D>
    <c:plotArea>
      <c:layout>
        <c:manualLayout>
          <c:layoutTarget val="inner"/>
          <c:xMode val="edge"/>
          <c:yMode val="edge"/>
          <c:x val="2.4549918166939549E-2"/>
          <c:y val="0.22055137844611536"/>
          <c:w val="0.93780687397708673"/>
          <c:h val="0.568922305764410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Kelet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721933392109359E-2"/>
                  <c:y val="-5.8995711494904797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2.8567380613390352E-2"/>
                  <c:y val="3.4457628691514683E-2"/>
                </c:manualLayout>
              </c:layout>
              <c:dLblPos val="bestFit"/>
              <c:showVal val="1"/>
            </c:dLbl>
            <c:showVal val="1"/>
            <c:showLeaderLines val="1"/>
          </c:dLbls>
          <c:cat>
            <c:strRef>
              <c:f>Sheet1!$B$1:$H$1</c:f>
              <c:strCache>
                <c:ptCount val="7"/>
                <c:pt idx="0">
                  <c:v>Tájékoztatás</c:v>
                </c:pt>
                <c:pt idx="1">
                  <c:v>Azonnali pénzügyi segély</c:v>
                </c:pt>
                <c:pt idx="2">
                  <c:v>Érdekérvényesítés elősegítése</c:v>
                </c:pt>
                <c:pt idx="3">
                  <c:v>Szakjogászi segítségnyújtás</c:v>
                </c:pt>
                <c:pt idx="4">
                  <c:v>Kárenyhítés (támogató hatóságként</c:v>
                </c:pt>
                <c:pt idx="5">
                  <c:v>Kárenyhítés (döntő hatóságnál benyújtva)</c:v>
                </c:pt>
                <c:pt idx="6">
                  <c:v>Kárenyhítés (ügyfél által benyújtva)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1075</c:v>
                </c:pt>
                <c:pt idx="1">
                  <c:v>525</c:v>
                </c:pt>
                <c:pt idx="2">
                  <c:v>1201</c:v>
                </c:pt>
                <c:pt idx="3">
                  <c:v>54</c:v>
                </c:pt>
                <c:pt idx="4">
                  <c:v>44</c:v>
                </c:pt>
                <c:pt idx="5">
                  <c:v>240</c:v>
                </c:pt>
                <c:pt idx="6">
                  <c:v>5</c:v>
                </c:pt>
              </c:numCache>
            </c:numRef>
          </c:val>
        </c:ser>
      </c:pie3DChart>
      <c:spPr>
        <a:ln>
          <a:solidFill>
            <a:srgbClr val="9BBB59">
              <a:lumMod val="75000"/>
            </a:srgbClr>
          </a:solidFill>
        </a:ln>
      </c:spPr>
    </c:plotArea>
    <c:legend>
      <c:legendPos val="b"/>
      <c:layout>
        <c:manualLayout>
          <c:xMode val="edge"/>
          <c:yMode val="edge"/>
          <c:x val="3.0745376934247004E-2"/>
          <c:y val="0.80816165457923961"/>
          <c:w val="0.96626167051397804"/>
          <c:h val="0.1918383627774072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hu-H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66B23-F6EB-4A90-9B6B-C32A115221A6}" type="datetimeFigureOut">
              <a:rPr lang="hu-HU" smtClean="0"/>
              <a:t>2016.02.24.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83F7D-1464-47F3-B203-E34AB3B83823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1E4B0F-F833-47D5-B1BD-A07AB4170D77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0E7C9B-1D9B-4E10-93F0-3E6AB050A38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8F6E-DB39-43B4-AB7D-590F211EF641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608CC-AAB0-4202-AD73-0EB2BC11BE1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5D0E-C7B2-4896-BD5C-2831B18A0EC3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7E4F7-83DF-4CFC-99AE-5032A7F84F0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AF439-F765-42E3-8D06-99BFAEE8E2EA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90DDE-5939-48D3-9C22-EA9AFAE2184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FDDC-34FB-461E-BFAD-3CCC12AC8772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2BD57-7DC0-49FA-BD00-60A0F858A97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3F90-6BF8-43E7-8E99-76209C3006EA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1434C-A67D-4742-8936-10A679EBA8D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B870D-ADAA-41C1-9627-F2CBB605855F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454F9-E5E6-4B51-8B2E-15AFEF160B1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20CC-E43C-48BB-AD25-3435AF6D3E92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A63FD-B07D-483C-B92C-19334C3CEB6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D19CF-D902-4BAC-B6EA-74BB5587789F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A45CC-09B7-4E1E-B4C1-B25B2A04DC4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A4DD-7143-4488-B69B-57B0BC29F5E9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13E24-F0F4-4D42-8C1F-580FB177A29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F3C65-E382-4443-B479-44F3C9B303A6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5F753-0BC6-4606-9FE1-879ACAD28DF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2ECD5-5C6F-4028-BEC8-D62DE7C2E42A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A96AD-9743-413A-9AD3-586C0E4827D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614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DADAB6-1F80-4EF5-8D01-37F16B81CAE3}" type="datetimeFigureOut">
              <a:rPr lang="hu-HU"/>
              <a:pPr>
                <a:defRPr/>
              </a:pPr>
              <a:t>2016.02.24.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378867-BCD0-4245-BE13-E193030429B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vojnovicsib@kimisz.gov.h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ím 1"/>
          <p:cNvSpPr>
            <a:spLocks noGrp="1"/>
          </p:cNvSpPr>
          <p:nvPr>
            <p:ph type="ctrTitle"/>
          </p:nvPr>
        </p:nvSpPr>
        <p:spPr>
          <a:xfrm>
            <a:off x="611188" y="260350"/>
            <a:ext cx="7772400" cy="2376488"/>
          </a:xfrm>
        </p:spPr>
        <p:txBody>
          <a:bodyPr/>
          <a:lstStyle/>
          <a:p>
            <a:pPr eaLnBrk="1" hangingPunct="1"/>
            <a:r>
              <a:rPr lang="hu-HU" sz="4800" b="1" i="1" dirty="0" smtClean="0"/>
              <a:t>ÁLDOZATVÉDELMI SZAKMAI EGYÜTTMŰKÖDÉSI RENDSZER SZERVEZETI KERETEI</a:t>
            </a:r>
          </a:p>
        </p:txBody>
      </p:sp>
      <p:sp>
        <p:nvSpPr>
          <p:cNvPr id="7171" name="Alcím 2"/>
          <p:cNvSpPr>
            <a:spLocks noGrp="1"/>
          </p:cNvSpPr>
          <p:nvPr>
            <p:ph type="subTitle" idx="1"/>
          </p:nvPr>
        </p:nvSpPr>
        <p:spPr>
          <a:xfrm>
            <a:off x="2411413" y="4724400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hu-HU" sz="28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hu-HU" sz="2800" b="1" dirty="0" smtClean="0">
                <a:solidFill>
                  <a:schemeClr val="tx1"/>
                </a:solidFill>
              </a:rPr>
              <a:t>BRFK Áldozatok Világnapja Konferencia</a:t>
            </a:r>
          </a:p>
          <a:p>
            <a:pPr eaLnBrk="1" hangingPunct="1">
              <a:lnSpc>
                <a:spcPct val="80000"/>
              </a:lnSpc>
            </a:pPr>
            <a:r>
              <a:rPr lang="hu-HU" sz="2800" b="1" dirty="0" smtClean="0">
                <a:solidFill>
                  <a:schemeClr val="tx1"/>
                </a:solidFill>
              </a:rPr>
              <a:t>2016. február 25.</a:t>
            </a:r>
          </a:p>
        </p:txBody>
      </p:sp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65400"/>
            <a:ext cx="21717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églalap 1"/>
          <p:cNvSpPr>
            <a:spLocks noChangeArrowheads="1"/>
          </p:cNvSpPr>
          <p:nvPr/>
        </p:nvSpPr>
        <p:spPr bwMode="auto">
          <a:xfrm>
            <a:off x="2352675" y="188913"/>
            <a:ext cx="4438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400" dirty="0">
                <a:latin typeface="Calibri" pitchFamily="34" charset="0"/>
              </a:rPr>
              <a:t>Az igazolást kiállító nyomozó  </a:t>
            </a:r>
          </a:p>
          <a:p>
            <a:r>
              <a:rPr lang="hu-HU" sz="2400" dirty="0">
                <a:latin typeface="Calibri" pitchFamily="34" charset="0"/>
              </a:rPr>
              <a:t>                hatóságok </a:t>
            </a:r>
            <a:r>
              <a:rPr lang="hu-HU" sz="2400" dirty="0" smtClean="0">
                <a:latin typeface="Calibri" pitchFamily="34" charset="0"/>
              </a:rPr>
              <a:t>2015.</a:t>
            </a:r>
            <a:endParaRPr lang="hu-HU" sz="2400" dirty="0">
              <a:latin typeface="Calibri" pitchFamily="34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hu-HU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0" y="1190625"/>
          <a:ext cx="9144000" cy="5407025"/>
        </p:xfrm>
        <a:graphic>
          <a:graphicData uri="http://schemas.openxmlformats.org/presentationml/2006/ole">
            <p:oleObj spid="_x0000_s4098" name="Diagram" r:id="rId3" imgW="6858135" imgH="4486320" progId="MSGraph.Char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179512" y="0"/>
          <a:ext cx="8801681" cy="6436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églalap 2"/>
          <p:cNvSpPr>
            <a:spLocks noChangeArrowheads="1"/>
          </p:cNvSpPr>
          <p:nvPr/>
        </p:nvSpPr>
        <p:spPr bwMode="auto">
          <a:xfrm>
            <a:off x="323850" y="476250"/>
            <a:ext cx="8640763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hu-HU" sz="3600" b="1" dirty="0">
                <a:latin typeface="Calibri" pitchFamily="34" charset="0"/>
              </a:rPr>
              <a:t>Pályázati és kísérleti projektek</a:t>
            </a:r>
          </a:p>
          <a:p>
            <a:pPr algn="ctr">
              <a:lnSpc>
                <a:spcPct val="90000"/>
              </a:lnSpc>
            </a:pPr>
            <a:endParaRPr lang="hu-HU" sz="3600" b="1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hu-HU" sz="3600" b="1" i="1" dirty="0">
                <a:latin typeface="Calibri" pitchFamily="34" charset="0"/>
              </a:rPr>
              <a:t>„Összefogás a bűnmegelőzésért és a rászoruló áldozatokért”</a:t>
            </a:r>
            <a:r>
              <a:rPr lang="hu-HU" sz="3600" dirty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hu-HU" sz="3600" b="1" i="1" dirty="0">
                <a:latin typeface="Calibri" pitchFamily="34" charset="0"/>
              </a:rPr>
              <a:t>„Hétvégén is az áldozatokért” </a:t>
            </a:r>
            <a:endParaRPr lang="hu-HU" sz="3600" b="1" i="1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hu-HU" sz="3600" b="1" i="1" dirty="0" smtClean="0">
                <a:latin typeface="Calibri" pitchFamily="34" charset="0"/>
              </a:rPr>
              <a:t>„Bűnmegelőzés és áldozatsegítés Budapesten…..”</a:t>
            </a:r>
            <a:endParaRPr lang="hu-HU" sz="3600" b="1" i="1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hu-HU" sz="3600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hu-HU" sz="3600" b="1" dirty="0">
                <a:latin typeface="Calibri" pitchFamily="34" charset="0"/>
              </a:rPr>
              <a:t>Kísérleti projektek</a:t>
            </a:r>
            <a:r>
              <a:rPr lang="hu-HU" sz="3600" dirty="0">
                <a:latin typeface="Calibri" pitchFamily="34" charset="0"/>
              </a:rPr>
              <a:t>: pszichológus</a:t>
            </a:r>
          </a:p>
          <a:p>
            <a:pPr>
              <a:lnSpc>
                <a:spcPct val="90000"/>
              </a:lnSpc>
            </a:pPr>
            <a:r>
              <a:rPr lang="hu-HU" sz="3600" dirty="0">
                <a:latin typeface="Calibri" pitchFamily="34" charset="0"/>
              </a:rPr>
              <a:t>                                  ügyfelek </a:t>
            </a:r>
            <a:r>
              <a:rPr lang="hu-HU" sz="3600" dirty="0" smtClean="0">
                <a:latin typeface="Calibri" pitchFamily="34" charset="0"/>
              </a:rPr>
              <a:t>megkeresése</a:t>
            </a:r>
            <a:endParaRPr lang="hu-HU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églalap 1"/>
          <p:cNvSpPr>
            <a:spLocks noChangeArrowheads="1"/>
          </p:cNvSpPr>
          <p:nvPr/>
        </p:nvSpPr>
        <p:spPr bwMode="auto">
          <a:xfrm>
            <a:off x="323850" y="260350"/>
            <a:ext cx="8424863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hu-HU" sz="3600" b="1">
                <a:latin typeface="Calibri" pitchFamily="34" charset="0"/>
              </a:rPr>
              <a:t>Rendezvényeken való részvétel:</a:t>
            </a:r>
          </a:p>
          <a:p>
            <a:pPr algn="ctr">
              <a:lnSpc>
                <a:spcPct val="90000"/>
              </a:lnSpc>
            </a:pPr>
            <a:endParaRPr lang="hu-HU" sz="3600" b="1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Rendőrnapok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Megyei, fővárosi önkormányzati rendezvények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Nyugdíjasok Napja 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Sziget Fesztivál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Bűnmegelőzési és egyéb konferenciák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„Családon belüli erőszak” munkacsoport</a:t>
            </a:r>
          </a:p>
          <a:p>
            <a:pPr>
              <a:lnSpc>
                <a:spcPct val="90000"/>
              </a:lnSpc>
            </a:pPr>
            <a:r>
              <a:rPr lang="hu-HU" sz="3600" b="1" u="sng">
                <a:latin typeface="Calibri" pitchFamily="34" charset="0"/>
              </a:rPr>
              <a:t>Folyamatos:</a:t>
            </a:r>
            <a:r>
              <a:rPr lang="hu-HU" sz="3600">
                <a:latin typeface="Calibri" pitchFamily="34" charset="0"/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hu-HU" sz="3600">
                <a:latin typeface="Calibri" pitchFamily="34" charset="0"/>
              </a:rPr>
              <a:t> Intézmények látogatása,   civil és lakossági fórumok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50938"/>
          </a:xfrm>
        </p:spPr>
        <p:txBody>
          <a:bodyPr/>
          <a:lstStyle/>
          <a:p>
            <a:pPr eaLnBrk="1" hangingPunct="1"/>
            <a:r>
              <a:rPr lang="hu-HU" sz="4000" b="1" dirty="0" smtClean="0"/>
              <a:t/>
            </a:r>
            <a:br>
              <a:rPr lang="hu-HU" sz="4000" b="1" dirty="0" smtClean="0"/>
            </a:br>
            <a:r>
              <a:rPr lang="hu-HU" sz="4000" b="1" dirty="0" smtClean="0"/>
              <a:t/>
            </a:r>
            <a:br>
              <a:rPr lang="hu-HU" sz="4000" b="1" dirty="0" smtClean="0"/>
            </a:br>
            <a:r>
              <a:rPr lang="hu-HU" sz="4000" b="1" dirty="0" smtClean="0"/>
              <a:t>Együttműködés az önkormányzati és civil szervezetekkel</a:t>
            </a:r>
            <a:br>
              <a:rPr lang="hu-HU" sz="4000" b="1" dirty="0" smtClean="0"/>
            </a:br>
            <a:endParaRPr lang="hu-HU" sz="4000" dirty="0" smtClean="0"/>
          </a:p>
        </p:txBody>
      </p:sp>
      <p:sp>
        <p:nvSpPr>
          <p:cNvPr id="24579" name="Tartalom helye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 eaLnBrk="1" hangingPunct="1"/>
            <a:r>
              <a:rPr lang="hu-HU" dirty="0" smtClean="0">
                <a:latin typeface="Arial" pitchFamily="34" charset="0"/>
              </a:rPr>
              <a:t>Együttműködési szerződések alapján</a:t>
            </a:r>
          </a:p>
          <a:p>
            <a:pPr eaLnBrk="1" hangingPunct="1"/>
            <a:r>
              <a:rPr lang="hu-HU" dirty="0" smtClean="0">
                <a:latin typeface="Arial" pitchFamily="34" charset="0"/>
              </a:rPr>
              <a:t>Napi kapcsolattartás, információ csere</a:t>
            </a:r>
          </a:p>
          <a:p>
            <a:pPr eaLnBrk="1" hangingPunct="1"/>
            <a:r>
              <a:rPr lang="hu-HU" dirty="0" smtClean="0">
                <a:latin typeface="Arial" pitchFamily="34" charset="0"/>
              </a:rPr>
              <a:t>Közös ügyek (team munka)</a:t>
            </a:r>
          </a:p>
          <a:p>
            <a:pPr eaLnBrk="1" hangingPunct="1"/>
            <a:r>
              <a:rPr lang="hu-HU" dirty="0" smtClean="0">
                <a:latin typeface="Arial" pitchFamily="34" charset="0"/>
              </a:rPr>
              <a:t>Jelzőrendszeri feladatok</a:t>
            </a:r>
          </a:p>
          <a:p>
            <a:pPr eaLnBrk="1" hangingPunct="1"/>
            <a:endParaRPr lang="hu-H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vi\Desktop\MODELLEK\Ábrák\2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323512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u="sng" dirty="0" smtClean="0"/>
              <a:t>Nehézségek-problémák</a:t>
            </a:r>
            <a:br>
              <a:rPr lang="hu-HU" u="sng" dirty="0" smtClean="0"/>
            </a:br>
            <a:endParaRPr lang="hu-HU" dirty="0"/>
          </a:p>
        </p:txBody>
      </p:sp>
      <p:sp>
        <p:nvSpPr>
          <p:cNvPr id="25603" name="Tartalom helye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r>
              <a:rPr lang="hu-HU" sz="2400" dirty="0" smtClean="0">
                <a:latin typeface="Arial" pitchFamily="34" charset="0"/>
              </a:rPr>
              <a:t>96/2015. BM rendelet ellenére</a:t>
            </a:r>
          </a:p>
          <a:p>
            <a:pPr lvl="1" eaLnBrk="1" hangingPunct="1"/>
            <a:r>
              <a:rPr lang="hu-HU" sz="2400" dirty="0" smtClean="0">
                <a:latin typeface="Arial" pitchFamily="34" charset="0"/>
              </a:rPr>
              <a:t> főleg helyszíni intézkedés esetén elmarad a tájékoztatás</a:t>
            </a:r>
          </a:p>
          <a:p>
            <a:pPr lvl="1" eaLnBrk="1" hangingPunct="1"/>
            <a:r>
              <a:rPr lang="hu-HU" sz="2400" dirty="0" smtClean="0">
                <a:latin typeface="Arial" pitchFamily="34" charset="0"/>
              </a:rPr>
              <a:t> félreérhető a jegyzőkönyvek alján szereplő információ</a:t>
            </a:r>
          </a:p>
          <a:p>
            <a:pPr eaLnBrk="1" hangingPunct="1"/>
            <a:r>
              <a:rPr lang="hu-HU" sz="2400" dirty="0" smtClean="0">
                <a:latin typeface="Arial" pitchFamily="34" charset="0"/>
              </a:rPr>
              <a:t>A kapcsolattartó áldozatvédelmi referensek személyének gyakori változása…</a:t>
            </a:r>
          </a:p>
          <a:p>
            <a:pPr eaLnBrk="1" hangingPunct="1"/>
            <a:r>
              <a:rPr lang="hu-HU" sz="2400" b="1" i="1" dirty="0" smtClean="0">
                <a:latin typeface="Arial" pitchFamily="34" charset="0"/>
              </a:rPr>
              <a:t>„ a pokolba vezető út is jó szándékkal van </a:t>
            </a:r>
          </a:p>
          <a:p>
            <a:pPr eaLnBrk="1" hangingPunct="1">
              <a:buNone/>
            </a:pPr>
            <a:r>
              <a:rPr lang="hu-HU" sz="2400" b="1" i="1" dirty="0" smtClean="0">
                <a:latin typeface="Arial" pitchFamily="34" charset="0"/>
              </a:rPr>
              <a:t>       kikövezve…”</a:t>
            </a:r>
            <a:r>
              <a:rPr lang="hu-HU" sz="2400" i="1" dirty="0" smtClean="0">
                <a:latin typeface="Arial" pitchFamily="34" charset="0"/>
              </a:rPr>
              <a:t>  - </a:t>
            </a:r>
            <a:r>
              <a:rPr lang="hu-HU" sz="2400" dirty="0" smtClean="0">
                <a:latin typeface="Arial" pitchFamily="34" charset="0"/>
              </a:rPr>
              <a:t>pontatlan információ adás (ott  </a:t>
            </a:r>
          </a:p>
          <a:p>
            <a:pPr eaLnBrk="1" hangingPunct="1">
              <a:buNone/>
            </a:pPr>
            <a:r>
              <a:rPr lang="hu-HU" sz="2400" dirty="0" smtClean="0">
                <a:latin typeface="Arial" pitchFamily="34" charset="0"/>
              </a:rPr>
              <a:t>                            kap..  Ft-t)</a:t>
            </a:r>
          </a:p>
          <a:p>
            <a:pPr eaLnBrk="1" hangingPunct="1"/>
            <a:r>
              <a:rPr lang="hu-HU" sz="2400" b="1" dirty="0" smtClean="0">
                <a:latin typeface="Arial" pitchFamily="34" charset="0"/>
              </a:rPr>
              <a:t>Az áldozati státusz, illetve az egyes támogatásokra való jogosultság megállapítása az Áldozatsegítő Szolgálat feladata</a:t>
            </a:r>
            <a:endParaRPr lang="hu-HU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églalap 1"/>
          <p:cNvSpPr>
            <a:spLocks noChangeArrowheads="1"/>
          </p:cNvSpPr>
          <p:nvPr/>
        </p:nvSpPr>
        <p:spPr bwMode="auto">
          <a:xfrm>
            <a:off x="395288" y="836613"/>
            <a:ext cx="8569325" cy="443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hu-HU" sz="3200" dirty="0">
                <a:latin typeface="Calibri" pitchFamily="34" charset="0"/>
              </a:rPr>
              <a:t>a bűncselekmények minősítése </a:t>
            </a:r>
          </a:p>
          <a:p>
            <a:pPr>
              <a:lnSpc>
                <a:spcPct val="80000"/>
              </a:lnSpc>
            </a:pPr>
            <a:r>
              <a:rPr lang="hu-HU" sz="3200" dirty="0">
                <a:latin typeface="Calibri" pitchFamily="34" charset="0"/>
              </a:rPr>
              <a:t>                                      (</a:t>
            </a:r>
            <a:r>
              <a:rPr lang="hu-HU" sz="3200" dirty="0" err="1">
                <a:latin typeface="Calibri" pitchFamily="34" charset="0"/>
              </a:rPr>
              <a:t>lopás-rablás-kifosztás</a:t>
            </a:r>
            <a:r>
              <a:rPr lang="hu-HU" sz="3200" dirty="0">
                <a:latin typeface="Calibri" pitchFamily="34" charset="0"/>
              </a:rPr>
              <a:t>)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hu-HU" sz="3200" dirty="0">
                <a:latin typeface="Calibri" pitchFamily="34" charset="0"/>
              </a:rPr>
              <a:t> bejelentés-feljelentés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hu-HU" sz="32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hu-HU" sz="3200" b="1" dirty="0">
                <a:latin typeface="Calibri" pitchFamily="34" charset="0"/>
              </a:rPr>
              <a:t>VISSZAÉLÉSEK </a:t>
            </a:r>
            <a:r>
              <a:rPr lang="hu-HU" sz="3200" dirty="0">
                <a:latin typeface="Calibri" pitchFamily="34" charset="0"/>
              </a:rPr>
              <a:t>– </a:t>
            </a:r>
            <a:r>
              <a:rPr lang="hu-HU" sz="3200" i="1" dirty="0">
                <a:latin typeface="Calibri" pitchFamily="34" charset="0"/>
              </a:rPr>
              <a:t>küzdjünk ellene a saját eszközeinkkel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hu-HU" sz="3200" b="1" dirty="0">
                <a:latin typeface="Calibri" pitchFamily="34" charset="0"/>
              </a:rPr>
              <a:t>A MÉDIA SZEREPE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hu-HU" sz="3200" b="1" dirty="0">
                <a:latin typeface="Calibri" pitchFamily="34" charset="0"/>
              </a:rPr>
              <a:t>MEGVÁLTOZOTT ÜGYFÉLI MAGATARTÁS </a:t>
            </a:r>
          </a:p>
          <a:p>
            <a:pPr>
              <a:lnSpc>
                <a:spcPct val="80000"/>
              </a:lnSpc>
            </a:pPr>
            <a:r>
              <a:rPr lang="hu-HU" sz="3200" b="1" dirty="0">
                <a:latin typeface="Calibri" pitchFamily="34" charset="0"/>
              </a:rPr>
              <a:t>                                 </a:t>
            </a:r>
            <a:r>
              <a:rPr lang="hu-HU" sz="3200" i="1" dirty="0">
                <a:latin typeface="Calibri" pitchFamily="34" charset="0"/>
              </a:rPr>
              <a:t>-  elégedetlenség</a:t>
            </a:r>
          </a:p>
          <a:p>
            <a:pPr>
              <a:lnSpc>
                <a:spcPct val="80000"/>
              </a:lnSpc>
            </a:pPr>
            <a:r>
              <a:rPr lang="hu-HU" sz="3200" i="1" dirty="0">
                <a:latin typeface="Calibri" pitchFamily="34" charset="0"/>
              </a:rPr>
              <a:t>                                 </a:t>
            </a:r>
            <a:r>
              <a:rPr lang="hu-HU" sz="3200" i="1" dirty="0" smtClean="0">
                <a:latin typeface="Calibri" pitchFamily="34" charset="0"/>
              </a:rPr>
              <a:t>-  </a:t>
            </a:r>
            <a:r>
              <a:rPr lang="hu-HU" sz="3200" i="1" dirty="0">
                <a:latin typeface="Calibri" pitchFamily="34" charset="0"/>
              </a:rPr>
              <a:t>panasz</a:t>
            </a:r>
          </a:p>
          <a:p>
            <a:pPr>
              <a:lnSpc>
                <a:spcPct val="80000"/>
              </a:lnSpc>
            </a:pPr>
            <a:r>
              <a:rPr lang="hu-HU" sz="3200" i="1" dirty="0">
                <a:latin typeface="Calibri" pitchFamily="34" charset="0"/>
              </a:rPr>
              <a:t>                                 </a:t>
            </a:r>
            <a:r>
              <a:rPr lang="hu-HU" sz="3200" i="1" dirty="0" smtClean="0">
                <a:latin typeface="Calibri" pitchFamily="34" charset="0"/>
              </a:rPr>
              <a:t>-  </a:t>
            </a:r>
            <a:r>
              <a:rPr lang="hu-HU" sz="3200" i="1" dirty="0">
                <a:latin typeface="Calibri" pitchFamily="34" charset="0"/>
              </a:rPr>
              <a:t>lelki teher-kiégés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églalap 1"/>
          <p:cNvSpPr>
            <a:spLocks noChangeArrowheads="1"/>
          </p:cNvSpPr>
          <p:nvPr/>
        </p:nvSpPr>
        <p:spPr bwMode="auto">
          <a:xfrm>
            <a:off x="395288" y="549275"/>
            <a:ext cx="82804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3600" b="1" dirty="0">
                <a:latin typeface="Calibri" pitchFamily="34" charset="0"/>
              </a:rPr>
              <a:t>JAVASOLJUK, HOGY TELEFONON KERESSENEK MEG, </a:t>
            </a:r>
            <a:r>
              <a:rPr lang="hu-HU" sz="2800" b="1" dirty="0">
                <a:latin typeface="Calibri" pitchFamily="34" charset="0"/>
              </a:rPr>
              <a:t>MERT AKKOR:</a:t>
            </a:r>
          </a:p>
          <a:p>
            <a:pPr algn="ctr"/>
            <a:endParaRPr lang="hu-HU" sz="2800" b="1" dirty="0"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hu-HU" sz="2400" dirty="0">
                <a:latin typeface="Calibri" pitchFamily="34" charset="0"/>
              </a:rPr>
              <a:t> pontos tájékoztatást adunk, és felgyorsítjuk az eljárást</a:t>
            </a:r>
          </a:p>
          <a:p>
            <a:pPr lvl="1">
              <a:buFont typeface="Arial" pitchFamily="34" charset="0"/>
              <a:buChar char="•"/>
            </a:pPr>
            <a:r>
              <a:rPr lang="hu-HU" sz="2400" dirty="0">
                <a:latin typeface="Calibri" pitchFamily="34" charset="0"/>
              </a:rPr>
              <a:t> csak egyszer kell befáradnia az ügyfélnek, mivel  </a:t>
            </a:r>
            <a:r>
              <a:rPr lang="hu-HU" sz="2400" dirty="0" smtClean="0">
                <a:latin typeface="Calibri" pitchFamily="34" charset="0"/>
              </a:rPr>
              <a:t>telefonon</a:t>
            </a:r>
            <a:endParaRPr lang="hu-HU" sz="2400" dirty="0">
              <a:latin typeface="Calibri" pitchFamily="34" charset="0"/>
            </a:endParaRPr>
          </a:p>
          <a:p>
            <a:pPr lvl="1"/>
            <a:r>
              <a:rPr lang="hu-HU" sz="2400" dirty="0">
                <a:latin typeface="Calibri" pitchFamily="34" charset="0"/>
              </a:rPr>
              <a:t>   elmondjuk mi szükséges az eljáráshoz</a:t>
            </a:r>
          </a:p>
          <a:p>
            <a:pPr algn="ctr"/>
            <a:r>
              <a:rPr lang="hu-HU" sz="5200" b="1" dirty="0">
                <a:latin typeface="Calibri" pitchFamily="34" charset="0"/>
              </a:rPr>
              <a:t>        </a:t>
            </a:r>
          </a:p>
          <a:p>
            <a:pPr algn="ctr"/>
            <a:r>
              <a:rPr lang="hu-HU" sz="5200" b="1" dirty="0">
                <a:latin typeface="Calibri" pitchFamily="34" charset="0"/>
              </a:rPr>
              <a:t>       Telefon: </a:t>
            </a:r>
            <a:r>
              <a:rPr lang="hu-HU" sz="5200" b="1" dirty="0" smtClean="0">
                <a:latin typeface="Calibri" pitchFamily="34" charset="0"/>
              </a:rPr>
              <a:t>896-2174   </a:t>
            </a:r>
            <a:endParaRPr lang="hu-HU" sz="5200" b="1" dirty="0">
              <a:latin typeface="Calibri" pitchFamily="34" charset="0"/>
            </a:endParaRPr>
          </a:p>
          <a:p>
            <a:pPr algn="ctr"/>
            <a:r>
              <a:rPr lang="hu-HU" sz="5200" b="1" dirty="0">
                <a:latin typeface="Calibri" pitchFamily="34" charset="0"/>
              </a:rPr>
              <a:t>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/>
            </a:r>
            <a:br>
              <a:rPr lang="hu-HU" b="1" dirty="0" smtClean="0"/>
            </a:br>
            <a:r>
              <a:rPr lang="hu-HU" b="1" dirty="0" smtClean="0"/>
              <a:t>VÁZLAT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eaLnBrk="1" hangingPunct="1"/>
            <a:r>
              <a:rPr lang="hu-HU" b="1" dirty="0" smtClean="0">
                <a:latin typeface="Arial" pitchFamily="34" charset="0"/>
              </a:rPr>
              <a:t>Előzmények, szervezeti és törvényi háttér</a:t>
            </a:r>
          </a:p>
          <a:p>
            <a:pPr eaLnBrk="1" hangingPunct="1"/>
            <a:r>
              <a:rPr lang="hu-HU" b="1" dirty="0" smtClean="0">
                <a:latin typeface="Arial" pitchFamily="34" charset="0"/>
              </a:rPr>
              <a:t>Az eljárás folyamata</a:t>
            </a:r>
          </a:p>
          <a:p>
            <a:pPr eaLnBrk="1" hangingPunct="1"/>
            <a:r>
              <a:rPr lang="hu-HU" b="1" dirty="0" smtClean="0">
                <a:latin typeface="Arial" pitchFamily="34" charset="0"/>
              </a:rPr>
              <a:t>Együttműködés</a:t>
            </a:r>
          </a:p>
          <a:p>
            <a:pPr eaLnBrk="1" hangingPunct="1"/>
            <a:r>
              <a:rPr lang="hu-HU" b="1" dirty="0" smtClean="0">
                <a:latin typeface="Arial" pitchFamily="34" charset="0"/>
              </a:rPr>
              <a:t>Munkánkról </a:t>
            </a:r>
          </a:p>
          <a:p>
            <a:pPr eaLnBrk="1" hangingPunct="1"/>
            <a:endParaRPr lang="hu-HU" dirty="0" smtClean="0"/>
          </a:p>
          <a:p>
            <a:pPr eaLnBrk="1" hangingPunct="1"/>
            <a:endParaRPr lang="hu-H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b="1" dirty="0" smtClean="0"/>
              <a:t>HONLAP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pitchFamily="34" charset="0"/>
              <a:buNone/>
            </a:pPr>
            <a:endParaRPr lang="hu-HU" sz="4400" smtClean="0"/>
          </a:p>
          <a:p>
            <a:pPr algn="ctr">
              <a:buFont typeface="Arial" pitchFamily="34" charset="0"/>
              <a:buNone/>
            </a:pPr>
            <a:endParaRPr lang="hu-HU" sz="4400" smtClean="0"/>
          </a:p>
          <a:p>
            <a:pPr algn="ctr">
              <a:buFont typeface="Arial" pitchFamily="34" charset="0"/>
              <a:buNone/>
            </a:pPr>
            <a:r>
              <a:rPr lang="hu-HU" sz="4400" b="1" smtClean="0"/>
              <a:t>www.bpaldozatsegites.hu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églalap 1"/>
          <p:cNvSpPr>
            <a:spLocks noChangeArrowheads="1"/>
          </p:cNvSpPr>
          <p:nvPr/>
        </p:nvSpPr>
        <p:spPr bwMode="auto">
          <a:xfrm>
            <a:off x="2286000" y="2967038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4000" b="1">
                <a:latin typeface="Calibri" pitchFamily="34" charset="0"/>
              </a:rPr>
              <a:t>Köszönöm </a:t>
            </a:r>
            <a:br>
              <a:rPr lang="hu-HU" sz="4000" b="1">
                <a:latin typeface="Calibri" pitchFamily="34" charset="0"/>
              </a:rPr>
            </a:br>
            <a:r>
              <a:rPr lang="hu-HU" sz="4000" b="1">
                <a:latin typeface="Calibri" pitchFamily="34" charset="0"/>
              </a:rPr>
              <a:t>megtisztelő</a:t>
            </a:r>
            <a:br>
              <a:rPr lang="hu-HU" sz="4000" b="1">
                <a:latin typeface="Calibri" pitchFamily="34" charset="0"/>
              </a:rPr>
            </a:br>
            <a:r>
              <a:rPr lang="hu-HU" sz="4000" b="1">
                <a:latin typeface="Calibri" pitchFamily="34" charset="0"/>
              </a:rPr>
              <a:t>a   figyelmüket 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églalap 1"/>
          <p:cNvSpPr>
            <a:spLocks noChangeArrowheads="1"/>
          </p:cNvSpPr>
          <p:nvPr/>
        </p:nvSpPr>
        <p:spPr bwMode="auto">
          <a:xfrm>
            <a:off x="395288" y="1052513"/>
            <a:ext cx="80645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4400" b="1" dirty="0">
                <a:latin typeface="Calibri" pitchFamily="34" charset="0"/>
              </a:rPr>
              <a:t>Dr. </a:t>
            </a:r>
            <a:r>
              <a:rPr lang="hu-HU" sz="4400" b="1" dirty="0" err="1">
                <a:latin typeface="Calibri" pitchFamily="34" charset="0"/>
              </a:rPr>
              <a:t>Vojnovics</a:t>
            </a:r>
            <a:r>
              <a:rPr lang="hu-HU" sz="4400" b="1" dirty="0">
                <a:latin typeface="Calibri" pitchFamily="34" charset="0"/>
              </a:rPr>
              <a:t> </a:t>
            </a:r>
            <a:r>
              <a:rPr lang="hu-HU" sz="4400" b="1" dirty="0" smtClean="0">
                <a:latin typeface="Calibri" pitchFamily="34" charset="0"/>
              </a:rPr>
              <a:t>Ibolya</a:t>
            </a:r>
          </a:p>
          <a:p>
            <a:pPr algn="ctr"/>
            <a:r>
              <a:rPr lang="hu-HU" sz="4400" b="1" dirty="0" smtClean="0">
                <a:latin typeface="Calibri" pitchFamily="34" charset="0"/>
              </a:rPr>
              <a:t>Fővárosi Áldozatsegítő Szolgálat</a:t>
            </a:r>
          </a:p>
          <a:p>
            <a:pPr algn="ctr"/>
            <a:r>
              <a:rPr lang="hu-HU" sz="4400" b="1" dirty="0" smtClean="0">
                <a:latin typeface="Calibri" pitchFamily="34" charset="0"/>
              </a:rPr>
              <a:t>vezetője</a:t>
            </a:r>
          </a:p>
          <a:p>
            <a:pPr algn="ctr"/>
            <a:endParaRPr lang="hu-HU" sz="4400" b="1" dirty="0">
              <a:latin typeface="Calibri" pitchFamily="34" charset="0"/>
            </a:endParaRPr>
          </a:p>
          <a:p>
            <a:pPr algn="ctr"/>
            <a:r>
              <a:rPr lang="hu-HU" sz="4400" b="1" dirty="0" smtClean="0">
                <a:latin typeface="Calibri" pitchFamily="34" charset="0"/>
              </a:rPr>
              <a:t>896-2174</a:t>
            </a:r>
            <a:endParaRPr lang="hu-HU" sz="4400" b="1" dirty="0">
              <a:latin typeface="Calibri" pitchFamily="34" charset="0"/>
            </a:endParaRPr>
          </a:p>
          <a:p>
            <a:r>
              <a:rPr lang="hu-HU" sz="4400" i="1" dirty="0">
                <a:latin typeface="Calibri" pitchFamily="34" charset="0"/>
              </a:rPr>
              <a:t>E-mail: </a:t>
            </a:r>
            <a:r>
              <a:rPr lang="hu-HU" sz="4400" i="1" dirty="0" err="1" smtClean="0">
                <a:latin typeface="Calibri" pitchFamily="34" charset="0"/>
                <a:hlinkClick r:id="rId2"/>
              </a:rPr>
              <a:t>vojnovicsib</a:t>
            </a:r>
            <a:r>
              <a:rPr lang="hu-HU" sz="4400" i="1" dirty="0" smtClean="0">
                <a:latin typeface="Calibri" pitchFamily="34" charset="0"/>
                <a:hlinkClick r:id="rId2"/>
              </a:rPr>
              <a:t>@</a:t>
            </a:r>
            <a:r>
              <a:rPr lang="hu-HU" sz="4400" i="1" dirty="0" err="1" smtClean="0">
                <a:latin typeface="Calibri" pitchFamily="34" charset="0"/>
                <a:hlinkClick r:id="rId2"/>
              </a:rPr>
              <a:t>kimisz.gov.hu</a:t>
            </a:r>
            <a:endParaRPr lang="hu-HU" sz="4400" i="1" dirty="0" smtClean="0">
              <a:latin typeface="Calibri" pitchFamily="34" charset="0"/>
            </a:endParaRPr>
          </a:p>
          <a:p>
            <a:r>
              <a:rPr lang="hu-HU" sz="4400" i="1" dirty="0" smtClean="0">
                <a:latin typeface="Calibri" pitchFamily="34" charset="0"/>
              </a:rPr>
              <a:t>1117 Budapest, </a:t>
            </a:r>
          </a:p>
          <a:p>
            <a:r>
              <a:rPr lang="hu-HU" sz="4400" i="1" dirty="0" err="1" smtClean="0">
                <a:latin typeface="Calibri" pitchFamily="34" charset="0"/>
              </a:rPr>
              <a:t>Prielle</a:t>
            </a:r>
            <a:r>
              <a:rPr lang="hu-HU" sz="4400" i="1" dirty="0" smtClean="0">
                <a:latin typeface="Calibri" pitchFamily="34" charset="0"/>
              </a:rPr>
              <a:t> Kornélia utca 4.</a:t>
            </a:r>
            <a:endParaRPr lang="hu-HU" sz="4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720079"/>
          </a:xfrm>
        </p:spPr>
        <p:txBody>
          <a:bodyPr/>
          <a:lstStyle/>
          <a:p>
            <a:r>
              <a:rPr lang="hu-HU" b="1" dirty="0" smtClean="0"/>
              <a:t>Szervezetünk: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Budapest Főváros Kormányhivatala</a:t>
            </a:r>
          </a:p>
          <a:p>
            <a:r>
              <a:rPr lang="hu-HU" dirty="0" smtClean="0">
                <a:solidFill>
                  <a:schemeClr val="tx1"/>
                </a:solidFill>
              </a:rPr>
              <a:t>Gyámügyi és Igazságügyi Főosztály</a:t>
            </a:r>
          </a:p>
          <a:p>
            <a:r>
              <a:rPr lang="hu-HU" sz="1600" dirty="0" smtClean="0">
                <a:solidFill>
                  <a:schemeClr val="tx1"/>
                </a:solidFill>
              </a:rPr>
              <a:t>(Pártfogó Felügyelet, Családi Csőd, </a:t>
            </a:r>
            <a:r>
              <a:rPr lang="hu-HU" sz="1600" dirty="0" err="1" smtClean="0">
                <a:solidFill>
                  <a:schemeClr val="tx1"/>
                </a:solidFill>
              </a:rPr>
              <a:t>Szoc.pol</a:t>
            </a:r>
            <a:r>
              <a:rPr lang="hu-HU" sz="1600" dirty="0" smtClean="0">
                <a:solidFill>
                  <a:schemeClr val="tx1"/>
                </a:solidFill>
              </a:rPr>
              <a:t>.)</a:t>
            </a:r>
          </a:p>
          <a:p>
            <a:r>
              <a:rPr lang="hu-HU" dirty="0" smtClean="0">
                <a:solidFill>
                  <a:schemeClr val="tx1"/>
                </a:solidFill>
              </a:rPr>
              <a:t>Jogi Segítségnyújtó, Áldozatsegítő, Bűnmegelőzési és Jóvátételi Osztály</a:t>
            </a:r>
          </a:p>
          <a:p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Áldozatsegítő Szolgálat</a:t>
            </a:r>
            <a:endParaRPr lang="hu-H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églalap 1"/>
          <p:cNvSpPr>
            <a:spLocks noChangeArrowheads="1"/>
          </p:cNvSpPr>
          <p:nvPr/>
        </p:nvSpPr>
        <p:spPr bwMode="auto">
          <a:xfrm>
            <a:off x="179388" y="428625"/>
            <a:ext cx="8569325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hu-HU" sz="3600" b="1" dirty="0">
                <a:latin typeface="Calibri" pitchFamily="34" charset="0"/>
              </a:rPr>
              <a:t>FELTÉTELEK</a:t>
            </a:r>
          </a:p>
          <a:p>
            <a:pPr>
              <a:lnSpc>
                <a:spcPct val="80000"/>
              </a:lnSpc>
            </a:pPr>
            <a:endParaRPr lang="hu-HU" sz="2800" b="1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Személyi - megyénként ált. 2-3 munkatárs, főváros 7+1 fő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                  - „alternatív” munkaerők (gyakornokok, önkéntesek)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                         - pszichológus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          Országos szakmai nyilvántartó program (statisztika)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Képzések, esetmegbeszélők, tapasztalatcserék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Adminisztráció, költségvetési feltételek</a:t>
            </a:r>
          </a:p>
          <a:p>
            <a:pPr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Társadalmi feltételek</a:t>
            </a:r>
          </a:p>
          <a:p>
            <a:pPr lvl="1"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új bűncselekmény elkövetési módok megjelenése</a:t>
            </a:r>
            <a:br>
              <a:rPr lang="hu-HU" sz="2800" dirty="0">
                <a:latin typeface="Calibri" pitchFamily="34" charset="0"/>
              </a:rPr>
            </a:br>
            <a:r>
              <a:rPr lang="hu-HU" sz="2800" dirty="0">
                <a:latin typeface="Calibri" pitchFamily="34" charset="0"/>
              </a:rPr>
              <a:t>- tájékoztatás szerepe (van segítség, zöld szám, bűnmegelőzés)</a:t>
            </a:r>
            <a:br>
              <a:rPr lang="hu-HU" sz="2800" dirty="0">
                <a:latin typeface="Calibri" pitchFamily="34" charset="0"/>
              </a:rPr>
            </a:br>
            <a:r>
              <a:rPr lang="hu-HU" sz="2800" dirty="0">
                <a:latin typeface="Calibri" pitchFamily="34" charset="0"/>
              </a:rPr>
              <a:t>- a társadalom érzékenysége nőtt (igény a segítségre)</a:t>
            </a:r>
          </a:p>
          <a:p>
            <a:pPr lvl="1"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szolgálatunk, a nyomozó hatóságok, és egyéb  </a:t>
            </a:r>
          </a:p>
          <a:p>
            <a:pPr lvl="1">
              <a:lnSpc>
                <a:spcPct val="80000"/>
              </a:lnSpc>
            </a:pPr>
            <a:r>
              <a:rPr lang="hu-HU" sz="2800" dirty="0">
                <a:latin typeface="Calibri" pitchFamily="34" charset="0"/>
              </a:rPr>
              <a:t>  állami és civil szervezetek  együttműködése</a:t>
            </a:r>
            <a:br>
              <a:rPr lang="hu-HU" sz="2800" dirty="0">
                <a:latin typeface="Calibri" pitchFamily="34" charset="0"/>
              </a:rPr>
            </a:br>
            <a:endParaRPr lang="hu-H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églalap 1"/>
          <p:cNvSpPr>
            <a:spLocks noChangeArrowheads="1"/>
          </p:cNvSpPr>
          <p:nvPr/>
        </p:nvSpPr>
        <p:spPr bwMode="auto">
          <a:xfrm>
            <a:off x="539750" y="476250"/>
            <a:ext cx="828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3600">
                <a:latin typeface="Calibri" pitchFamily="34" charset="0"/>
              </a:rPr>
              <a:t>b) Jogi, törvényi háttér</a:t>
            </a:r>
          </a:p>
          <a:p>
            <a:r>
              <a:rPr lang="hu-HU" sz="3600" b="1">
                <a:latin typeface="Calibri" pitchFamily="34" charset="0"/>
              </a:rPr>
              <a:t>2005. évi CXXXV. törvény</a:t>
            </a:r>
            <a:r>
              <a:rPr lang="hu-HU" sz="3600">
                <a:latin typeface="Calibri" pitchFamily="34" charset="0"/>
              </a:rPr>
              <a:t> –  (Ást.)</a:t>
            </a:r>
          </a:p>
          <a:p>
            <a:r>
              <a:rPr lang="hu-HU" sz="3600">
                <a:latin typeface="Calibri" pitchFamily="34" charset="0"/>
              </a:rPr>
              <a:t>   a bűncselekmények áldozatainak segítéséről és az állami kárenyhítésről</a:t>
            </a:r>
          </a:p>
          <a:p>
            <a:r>
              <a:rPr lang="hu-HU" sz="3600" b="1">
                <a:latin typeface="Calibri" pitchFamily="34" charset="0"/>
              </a:rPr>
              <a:t>Btk.,  Be., Ket., Egyéb</a:t>
            </a:r>
            <a:r>
              <a:rPr lang="hu-HU" sz="3600">
                <a:latin typeface="Calibri" pitchFamily="34" charset="0"/>
              </a:rPr>
              <a:t> (szociális, egészségügyi, polgári és családjogi, társadalom- és nyugdíjbiztosítási) jogszabályok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églalap 1"/>
          <p:cNvSpPr>
            <a:spLocks noChangeArrowheads="1"/>
          </p:cNvSpPr>
          <p:nvPr/>
        </p:nvSpPr>
        <p:spPr bwMode="auto">
          <a:xfrm>
            <a:off x="179388" y="0"/>
            <a:ext cx="8964612" cy="680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hu-HU" sz="3600" b="1" dirty="0">
                <a:latin typeface="Calibri" pitchFamily="34" charset="0"/>
              </a:rPr>
              <a:t>29/2012. Európai Uniós Irányelv</a:t>
            </a:r>
          </a:p>
          <a:p>
            <a:pPr>
              <a:lnSpc>
                <a:spcPct val="90000"/>
              </a:lnSpc>
            </a:pPr>
            <a:r>
              <a:rPr lang="hu-HU" sz="3200" b="1" dirty="0" smtClean="0">
                <a:latin typeface="Calibri" pitchFamily="34" charset="0"/>
              </a:rPr>
              <a:t>Az </a:t>
            </a:r>
            <a:r>
              <a:rPr lang="hu-HU" sz="3200" b="1" dirty="0">
                <a:latin typeface="Calibri" pitchFamily="34" charset="0"/>
              </a:rPr>
              <a:t>áldozati </a:t>
            </a:r>
            <a:r>
              <a:rPr lang="hu-HU" sz="3200" b="1" dirty="0" smtClean="0">
                <a:latin typeface="Calibri" pitchFamily="34" charset="0"/>
              </a:rPr>
              <a:t>jogosultságok kibővítése</a:t>
            </a:r>
            <a:endParaRPr lang="hu-HU" sz="3200" b="1" dirty="0">
              <a:latin typeface="Calibri" pitchFamily="34" charset="0"/>
            </a:endParaRP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Családtagok </a:t>
            </a:r>
            <a:r>
              <a:rPr lang="hu-HU" sz="3000" b="1" dirty="0">
                <a:latin typeface="Calibri" pitchFamily="34" charset="0"/>
              </a:rPr>
              <a:t>részére is jár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3000" b="1" dirty="0">
                <a:latin typeface="Calibri" pitchFamily="34" charset="0"/>
              </a:rPr>
              <a:t>Jogi </a:t>
            </a:r>
            <a:r>
              <a:rPr lang="hu-HU" sz="3000" b="1" dirty="0" smtClean="0">
                <a:latin typeface="Calibri" pitchFamily="34" charset="0"/>
              </a:rPr>
              <a:t>támogatás, Pszichés segítségnyújtás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Külföldi</a:t>
            </a:r>
            <a:r>
              <a:rPr lang="hu-HU" sz="3000" b="1" dirty="0">
                <a:latin typeface="Calibri" pitchFamily="34" charset="0"/>
              </a:rPr>
              <a:t>, határon átnyúló ügyek szabályozása, feljelentések kölcsönös </a:t>
            </a:r>
            <a:r>
              <a:rPr lang="hu-HU" sz="3000" b="1" dirty="0" smtClean="0">
                <a:latin typeface="Calibri" pitchFamily="34" charset="0"/>
              </a:rPr>
              <a:t>továbbítása</a:t>
            </a:r>
          </a:p>
          <a:p>
            <a:pPr lvl="1"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Különösen érzékeny áldozatok speciális kezelése</a:t>
            </a:r>
          </a:p>
          <a:p>
            <a:pPr lvl="1"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Áldozatok média bemutatásának szabályozása</a:t>
            </a:r>
          </a:p>
          <a:p>
            <a:pPr lvl="1"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Támogató </a:t>
            </a:r>
            <a:r>
              <a:rPr lang="hu-HU" sz="3000" b="1" dirty="0" err="1" smtClean="0">
                <a:latin typeface="Calibri" pitchFamily="34" charset="0"/>
              </a:rPr>
              <a:t>személykénti</a:t>
            </a:r>
            <a:r>
              <a:rPr lang="hu-HU" sz="3000" b="1" dirty="0" smtClean="0">
                <a:latin typeface="Calibri" pitchFamily="34" charset="0"/>
              </a:rPr>
              <a:t> eljárás</a:t>
            </a:r>
          </a:p>
          <a:p>
            <a:pPr lvl="1"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Bíróságokon zárt tárgyalás lehetősége</a:t>
            </a:r>
          </a:p>
          <a:p>
            <a:pPr lvl="1">
              <a:buFont typeface="Arial" pitchFamily="34" charset="0"/>
              <a:buChar char="•"/>
            </a:pPr>
            <a:r>
              <a:rPr lang="hu-HU" sz="3000" b="1" dirty="0" smtClean="0">
                <a:latin typeface="Calibri" pitchFamily="34" charset="0"/>
              </a:rPr>
              <a:t>Képzés, továbbképzés kötelező</a:t>
            </a:r>
          </a:p>
          <a:p>
            <a:r>
              <a:rPr lang="hu-HU" sz="3000" b="1" dirty="0" smtClean="0">
                <a:latin typeface="Calibri" pitchFamily="34" charset="0"/>
              </a:rPr>
              <a:t>Összességében megállapítható, hogy már a jelenlegi magyar szabályozás is igen sok pontjában teljesíti az irányelvben megfogalmazottakat.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hu-HU" sz="30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8424936" cy="676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/>
          <a:lstStyle/>
          <a:p>
            <a:r>
              <a:rPr lang="hu-HU" b="1" dirty="0" smtClean="0"/>
              <a:t>Kapcsolat a nyomozó hatóságokkal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hu-HU" b="1" dirty="0" smtClean="0"/>
              <a:t>  Kölcsönös tájékoztatás</a:t>
            </a:r>
          </a:p>
          <a:p>
            <a:pPr>
              <a:buFont typeface="Arial" pitchFamily="34" charset="0"/>
              <a:buChar char="•"/>
            </a:pPr>
            <a:r>
              <a:rPr lang="hu-HU" b="1" dirty="0" smtClean="0"/>
              <a:t>  Igazolások kiállítása</a:t>
            </a:r>
          </a:p>
          <a:p>
            <a:pPr>
              <a:buFont typeface="Arial" pitchFamily="34" charset="0"/>
              <a:buChar char="•"/>
            </a:pPr>
            <a:r>
              <a:rPr lang="hu-HU" b="1" dirty="0" smtClean="0"/>
              <a:t>  Tájékoztatás az eljárás állásáról</a:t>
            </a:r>
          </a:p>
          <a:p>
            <a:pPr>
              <a:buFont typeface="Arial" pitchFamily="34" charset="0"/>
              <a:buChar char="•"/>
            </a:pPr>
            <a:r>
              <a:rPr lang="hu-HU" b="1" dirty="0" smtClean="0"/>
              <a:t> Közös képzések</a:t>
            </a:r>
          </a:p>
          <a:p>
            <a:pPr>
              <a:buFont typeface="Arial" pitchFamily="34" charset="0"/>
              <a:buChar char="•"/>
            </a:pPr>
            <a:r>
              <a:rPr lang="hu-HU" b="1" dirty="0" smtClean="0"/>
              <a:t> Közös rendezvények</a:t>
            </a:r>
            <a:endParaRPr lang="hu-H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</Template>
  <TotalTime>261</TotalTime>
  <Words>498</Words>
  <Application>Microsoft Office PowerPoint</Application>
  <PresentationFormat>Diavetítés a képernyőre (4:3 oldalarány)</PresentationFormat>
  <Paragraphs>116</Paragraphs>
  <Slides>22</Slides>
  <Notes>0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4" baseType="lpstr">
      <vt:lpstr>EL</vt:lpstr>
      <vt:lpstr>Diagram</vt:lpstr>
      <vt:lpstr>ÁLDOZATVÉDELMI SZAKMAI EGYÜTTMŰKÖDÉSI RENDSZER SZERVEZETI KERETEI</vt:lpstr>
      <vt:lpstr> VÁZLAT</vt:lpstr>
      <vt:lpstr>Szervezetünk:</vt:lpstr>
      <vt:lpstr>4. dia</vt:lpstr>
      <vt:lpstr>5. dia</vt:lpstr>
      <vt:lpstr>6. dia</vt:lpstr>
      <vt:lpstr>7. dia</vt:lpstr>
      <vt:lpstr>8. dia</vt:lpstr>
      <vt:lpstr>Kapcsolat a nyomozó hatóságokkal</vt:lpstr>
      <vt:lpstr>10. dia</vt:lpstr>
      <vt:lpstr>11. dia</vt:lpstr>
      <vt:lpstr>12. dia</vt:lpstr>
      <vt:lpstr>13. dia</vt:lpstr>
      <vt:lpstr>  Együttműködés az önkormányzati és civil szervezetekkel </vt:lpstr>
      <vt:lpstr>15. dia</vt:lpstr>
      <vt:lpstr>16. dia</vt:lpstr>
      <vt:lpstr>Nehézségek-problémák </vt:lpstr>
      <vt:lpstr>18. dia</vt:lpstr>
      <vt:lpstr>19. dia</vt:lpstr>
      <vt:lpstr>  HONLAP</vt:lpstr>
      <vt:lpstr>21. dia</vt:lpstr>
      <vt:lpstr>22. dia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ÁLDOZATSEGÍTÉS HELYZETE</dc:title>
  <dc:creator>dr. Vojnovics Ibolya</dc:creator>
  <cp:lastModifiedBy>iroda</cp:lastModifiedBy>
  <cp:revision>31</cp:revision>
  <dcterms:created xsi:type="dcterms:W3CDTF">2015-01-28T20:04:20Z</dcterms:created>
  <dcterms:modified xsi:type="dcterms:W3CDTF">2016-02-24T14:20:20Z</dcterms:modified>
</cp:coreProperties>
</file>