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6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0035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012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1443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0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7175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83495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7366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148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4613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0849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26525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8319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197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7055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636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787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F359A-BEE0-4E30-AA7A-AC6012A8B506}" type="datetimeFigureOut">
              <a:rPr lang="hu-HU" smtClean="0"/>
              <a:t>2016.02.25.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FB6CCD8-5E86-4D95-B3C7-122147FEF96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9376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1869990"/>
            <a:ext cx="10515600" cy="2298356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/>
              <a:t/>
            </a:r>
            <a:br>
              <a:rPr lang="hu-HU" dirty="0"/>
            </a:br>
            <a:r>
              <a:rPr lang="hu-HU" b="1" dirty="0" smtClean="0">
                <a:solidFill>
                  <a:srgbClr val="FF0000"/>
                </a:solidFill>
              </a:rPr>
              <a:t>„Az </a:t>
            </a:r>
            <a:r>
              <a:rPr lang="hu-HU" b="1" dirty="0">
                <a:solidFill>
                  <a:srgbClr val="FF0000"/>
                </a:solidFill>
              </a:rPr>
              <a:t>Áldozatvédelmi Szakmai Együttműködési Rendszer egységes fővárosi szintű megvalósítására”</a:t>
            </a:r>
            <a:r>
              <a:rPr lang="hu-HU" dirty="0">
                <a:solidFill>
                  <a:srgbClr val="FF0000"/>
                </a:solidFill>
              </a:rPr>
              <a:t/>
            </a:r>
            <a:br>
              <a:rPr lang="hu-HU" dirty="0">
                <a:solidFill>
                  <a:srgbClr val="FF0000"/>
                </a:solidFill>
              </a:rPr>
            </a:br>
            <a:endParaRPr lang="hu-H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285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543" y="747475"/>
            <a:ext cx="8245847" cy="531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00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ÁSZER célja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217891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/>
              <a:t>Az ÁSZER célja</a:t>
            </a:r>
            <a:r>
              <a:rPr lang="hu-HU" sz="2400" b="1" dirty="0"/>
              <a:t> </a:t>
            </a:r>
            <a:r>
              <a:rPr lang="hu-HU" sz="2400" dirty="0"/>
              <a:t>hogy a bűnmegelőzés, az áldozattá válás megelőzése és az áldozatsegítés, ismételt áldozattá válás elkerülése érdekében a kerületi állami és nem állami szervezetek által végrehajtott tevékenységeket és együttműködéseket formalizálja és a kerületi kooperációs hálózat kialakításával hatékonyabbá és hatásosabbá tegye. </a:t>
            </a:r>
            <a:endParaRPr lang="hu-HU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hu-HU" sz="2400" b="1" dirty="0" smtClean="0"/>
              <a:t>áldozattá </a:t>
            </a:r>
            <a:r>
              <a:rPr lang="hu-HU" sz="2400" b="1" dirty="0"/>
              <a:t>vált személyek ismertté váljanak a rendszertagok és a döntéshozók </a:t>
            </a:r>
            <a:r>
              <a:rPr lang="hu-HU" sz="2400" b="1" dirty="0" smtClean="0"/>
              <a:t>számára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sz="2400" b="1" dirty="0" smtClean="0"/>
              <a:t>ösztönözze </a:t>
            </a:r>
            <a:r>
              <a:rPr lang="hu-HU" sz="2400" b="1" dirty="0"/>
              <a:t>az áldozatot az elérhető szolgáltatások </a:t>
            </a:r>
            <a:r>
              <a:rPr lang="hu-HU" sz="2400" b="1" dirty="0" smtClean="0"/>
              <a:t>igénybevételére</a:t>
            </a:r>
            <a:endParaRPr lang="hu-HU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hu-HU" sz="2400" b="1" dirty="0" smtClean="0"/>
              <a:t>személyre szabott segítséget nyújt</a:t>
            </a: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250769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ÁSZER tagjai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hu-HU" dirty="0"/>
              <a:t>Budapest Főváros Kormányhivatal Igazságügyi Szolgálat Áldozatsegítő Osztály</a:t>
            </a:r>
          </a:p>
          <a:p>
            <a:pPr lvl="0"/>
            <a:r>
              <a:rPr lang="hu-HU" dirty="0"/>
              <a:t>BFKH Kerületi /Járási Hivatala</a:t>
            </a:r>
          </a:p>
          <a:p>
            <a:pPr lvl="0"/>
            <a:r>
              <a:rPr lang="hu-HU" dirty="0"/>
              <a:t>a BRFK Bűnmegelőzési Osztály</a:t>
            </a:r>
          </a:p>
          <a:p>
            <a:pPr lvl="0"/>
            <a:r>
              <a:rPr lang="hu-HU" dirty="0"/>
              <a:t>a BRFK kerületi rendőrkapitányság</a:t>
            </a:r>
          </a:p>
          <a:p>
            <a:pPr lvl="0"/>
            <a:r>
              <a:rPr lang="hu-HU" dirty="0"/>
              <a:t>a kerületi önkormányzat humánszolgáltatásokkal foglalkozó szervezeti egységei és pénzügyi osztálya</a:t>
            </a:r>
          </a:p>
          <a:p>
            <a:pPr lvl="0"/>
            <a:r>
              <a:rPr lang="hu-HU" dirty="0"/>
              <a:t>a kerületi családsegítő és gyermekjóléti központ, valamint az idősgondozás intézményei</a:t>
            </a:r>
          </a:p>
          <a:p>
            <a:pPr lvl="0"/>
            <a:r>
              <a:rPr lang="hu-HU" dirty="0"/>
              <a:t>kerületi egészségügyi szolgálat</a:t>
            </a:r>
          </a:p>
          <a:p>
            <a:pPr lvl="0"/>
            <a:r>
              <a:rPr lang="hu-HU" dirty="0"/>
              <a:t>önkormányzat vagyonkezelő szervezete</a:t>
            </a:r>
          </a:p>
          <a:p>
            <a:pPr lvl="0"/>
            <a:r>
              <a:rPr lang="hu-HU" dirty="0"/>
              <a:t>közterület-felügyelet</a:t>
            </a:r>
          </a:p>
          <a:p>
            <a:pPr lvl="0"/>
            <a:r>
              <a:rPr lang="hu-HU" dirty="0"/>
              <a:t>polgárőrség</a:t>
            </a:r>
          </a:p>
          <a:p>
            <a:pPr lvl="0"/>
            <a:r>
              <a:rPr lang="hu-HU" dirty="0" err="1"/>
              <a:t>Klebersberg</a:t>
            </a:r>
            <a:r>
              <a:rPr lang="hu-HU" dirty="0"/>
              <a:t> Intézményfenntartó Központ</a:t>
            </a:r>
          </a:p>
          <a:p>
            <a:pPr lvl="0"/>
            <a:r>
              <a:rPr lang="hu-HU" dirty="0"/>
              <a:t>a kerületben működő civil szervezetek képviselői</a:t>
            </a:r>
          </a:p>
          <a:p>
            <a:r>
              <a:rPr lang="hu-HU" dirty="0"/>
              <a:t>a kerületi egyházak képviselői</a:t>
            </a:r>
          </a:p>
        </p:txBody>
      </p:sp>
    </p:spTree>
    <p:extLst>
      <p:ext uri="{BB962C8B-B14F-4D97-AF65-F5344CB8AC3E}">
        <p14:creationId xmlns:p14="http://schemas.microsoft.com/office/powerpoint/2010/main" val="2234425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250825"/>
            <a:ext cx="9968345" cy="912957"/>
          </a:xfrm>
        </p:spPr>
        <p:txBody>
          <a:bodyPr/>
          <a:lstStyle/>
          <a:p>
            <a:pPr algn="ctr"/>
            <a:r>
              <a:rPr lang="hu-HU" dirty="0" smtClean="0"/>
              <a:t>Tagok feladatai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278082"/>
            <a:ext cx="10515600" cy="5579918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hu-HU" sz="3600" dirty="0"/>
              <a:t>szükség szerint, de évente legalább háromszor ülést tart;</a:t>
            </a:r>
          </a:p>
          <a:p>
            <a:pPr lvl="0"/>
            <a:r>
              <a:rPr lang="hu-HU" sz="3600" dirty="0"/>
              <a:t>azonnali intézkedést igénylő esetmegbeszélés kapcsán bármely tag kérésére soron kívüli ülésezik;</a:t>
            </a:r>
          </a:p>
          <a:p>
            <a:pPr lvl="0"/>
            <a:r>
              <a:rPr lang="hu-HU" sz="3600" dirty="0"/>
              <a:t>kölcsönösen tájékoztatják egymást az áldozatsegítés és az áldozatvédelem érdekében előirányzott tevékenységeikről, azok hatékony végrehajtása céljából konzultatív tanácskozást folytatnak, közös javaslatot dolgoznak ki a vezetői döntést megelőzően, a munkamódszerek meghatározására vonatkozóan;</a:t>
            </a:r>
          </a:p>
          <a:p>
            <a:pPr lvl="0"/>
            <a:r>
              <a:rPr lang="hu-HU" sz="3600" dirty="0"/>
              <a:t>a kijelölt összekötőkön keresztül egymással élő kapcsolatot alakítanak ki;</a:t>
            </a:r>
          </a:p>
          <a:p>
            <a:pPr lvl="0"/>
            <a:r>
              <a:rPr lang="hu-HU" sz="3600" dirty="0"/>
              <a:t>kölcsönös felkérésre egymás rendezvényein propaganda jelleggel rész vesznek;</a:t>
            </a:r>
          </a:p>
          <a:p>
            <a:pPr lvl="0"/>
            <a:r>
              <a:rPr lang="hu-HU" sz="3600" dirty="0"/>
              <a:t>a tevékenységüket érintő jogszabályok változása során egyeztetnek, az előzetes szakmaközi koordináció során véleményt cserélnek, a jogalkalmazás gyakorlatában egymást segítik;</a:t>
            </a:r>
          </a:p>
          <a:p>
            <a:pPr lvl="0"/>
            <a:r>
              <a:rPr lang="hu-HU" sz="3600" dirty="0"/>
              <a:t>kölcsönös felkérésre, előadó biztosításával közreműködnek a jelen együttműködési megállapodás szerinti tevékenységet ellátó szakembereik felkészültségének növelése érdekében, továbbképzések lebonyolításában;</a:t>
            </a:r>
          </a:p>
          <a:p>
            <a:pPr lvl="0"/>
            <a:r>
              <a:rPr lang="hu-HU" sz="3600" dirty="0"/>
              <a:t>közös tevékenységük alapján elért sikerekről a közvéleményt egymás munkájának elismerésével tájékoztatják;</a:t>
            </a:r>
          </a:p>
          <a:p>
            <a:pPr lvl="0"/>
            <a:r>
              <a:rPr lang="hu-HU" sz="3600" dirty="0"/>
              <a:t>az esetekkel kapcsolatos információkat összegyűjti, csoportosítja, bármely okból kiemelkedő eseteket elemzi, és azzal kapcsolatban stratégiát dolgoz ki azok megelőzése, illetőleg hatékonyabb kezelése érdekében. (pl.: a kerület meghatározott területén egyfajta bűncselekményt követnek el, többszöri ismétléssel, meghatározható korcsoportú és nemű állampolgárokkal szemben);</a:t>
            </a:r>
          </a:p>
          <a:p>
            <a:pPr lvl="0"/>
            <a:r>
              <a:rPr lang="hu-HU" sz="3600" dirty="0"/>
              <a:t>a hálózat működése során szerzett tapasztalatokat évente értékelik.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02698927"/>
      </p:ext>
    </p:extLst>
  </p:cSld>
  <p:clrMapOvr>
    <a:masterClrMapping/>
  </p:clrMapOvr>
</p:sld>
</file>

<file path=ppt/theme/theme1.xml><?xml version="1.0" encoding="utf-8"?>
<a:theme xmlns:a="http://schemas.openxmlformats.org/drawingml/2006/main" name="Fazetta">
  <a:themeElements>
    <a:clrScheme name="Fazet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zet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</TotalTime>
  <Words>323</Words>
  <Application>Microsoft Office PowerPoint</Application>
  <PresentationFormat>Szélesvásznú</PresentationFormat>
  <Paragraphs>31</Paragraphs>
  <Slides>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10" baseType="lpstr">
      <vt:lpstr>Arial</vt:lpstr>
      <vt:lpstr>Trebuchet MS</vt:lpstr>
      <vt:lpstr>Wingdings</vt:lpstr>
      <vt:lpstr>Wingdings 3</vt:lpstr>
      <vt:lpstr>Fazetta</vt:lpstr>
      <vt:lpstr> „Az Áldozatvédelmi Szakmai Együttműködési Rendszer egységes fővárosi szintű megvalósítására” </vt:lpstr>
      <vt:lpstr>PowerPoint bemutató</vt:lpstr>
      <vt:lpstr>ÁSZER célja</vt:lpstr>
      <vt:lpstr>ÁSZER tagjai</vt:lpstr>
      <vt:lpstr>Tagok feladatai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PROGRAMTERV  „az Áldozatvédelmi Szakmai Együttműködési Rendszer egységes fővárosi szintű megvalósítására”</dc:title>
  <dc:creator>Hlavacska Gergely</dc:creator>
  <cp:lastModifiedBy>Oláh-Paulon László</cp:lastModifiedBy>
  <cp:revision>4</cp:revision>
  <dcterms:created xsi:type="dcterms:W3CDTF">2015-11-13T08:19:51Z</dcterms:created>
  <dcterms:modified xsi:type="dcterms:W3CDTF">2016-02-25T06:55:17Z</dcterms:modified>
</cp:coreProperties>
</file>