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5" r:id="rId4"/>
    <p:sldId id="265" r:id="rId5"/>
    <p:sldId id="266" r:id="rId6"/>
    <p:sldId id="267" r:id="rId7"/>
    <p:sldId id="271" r:id="rId8"/>
    <p:sldId id="276" r:id="rId9"/>
    <p:sldId id="278" r:id="rId10"/>
    <p:sldId id="284" r:id="rId11"/>
    <p:sldId id="283" r:id="rId12"/>
    <p:sldId id="280" r:id="rId13"/>
    <p:sldId id="287" r:id="rId14"/>
    <p:sldId id="288" r:id="rId15"/>
    <p:sldId id="281" r:id="rId16"/>
    <p:sldId id="289" r:id="rId17"/>
    <p:sldId id="290" r:id="rId18"/>
    <p:sldId id="282" r:id="rId19"/>
    <p:sldId id="291" r:id="rId20"/>
    <p:sldId id="261" r:id="rId21"/>
    <p:sldId id="258" r:id="rId2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247" autoAdjust="0"/>
    <p:restoredTop sz="94660"/>
  </p:normalViewPr>
  <p:slideViewPr>
    <p:cSldViewPr snapToGrid="0">
      <p:cViewPr>
        <p:scale>
          <a:sx n="60" d="100"/>
          <a:sy n="60" d="100"/>
        </p:scale>
        <p:origin x="-606" y="-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5055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2762250" y="1"/>
            <a:ext cx="6522722" cy="1314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8" name="Téglalap 7"/>
          <p:cNvSpPr/>
          <p:nvPr/>
        </p:nvSpPr>
        <p:spPr>
          <a:xfrm>
            <a:off x="0" y="5657850"/>
            <a:ext cx="12192000" cy="1200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4543424" cy="1319059"/>
          </a:xfrm>
          <a:prstGeom prst="rect">
            <a:avLst/>
          </a:prstGeom>
        </p:spPr>
      </p:pic>
      <p:pic>
        <p:nvPicPr>
          <p:cNvPr id="6" name="Kép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425" y="0"/>
            <a:ext cx="4981574" cy="1314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Kép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330980" y="5657850"/>
            <a:ext cx="7448550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726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7CA29-14C6-4241-9552-621FD27E63DF}" type="datetimeFigureOut">
              <a:rPr lang="hu-HU" smtClean="0"/>
              <a:pPr/>
              <a:t>2016.02.24.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8F905-3C3B-46D7-ACA8-29DBABB4E18D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Téglalap 6"/>
          <p:cNvSpPr/>
          <p:nvPr/>
        </p:nvSpPr>
        <p:spPr>
          <a:xfrm>
            <a:off x="2762250" y="1"/>
            <a:ext cx="6522722" cy="1314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8" name="Téglalap 7"/>
          <p:cNvSpPr/>
          <p:nvPr/>
        </p:nvSpPr>
        <p:spPr>
          <a:xfrm>
            <a:off x="0" y="5657850"/>
            <a:ext cx="12192000" cy="1200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1"/>
            <a:ext cx="4543424" cy="1319059"/>
          </a:xfrm>
          <a:prstGeom prst="rect">
            <a:avLst/>
          </a:prstGeom>
        </p:spPr>
      </p:pic>
      <p:pic>
        <p:nvPicPr>
          <p:cNvPr id="10" name="Kép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425" y="0"/>
            <a:ext cx="4981574" cy="1314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Kép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30980" y="5657850"/>
            <a:ext cx="7448550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155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tett.uni-miskolc.hu/tett/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g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koscsone@jozsefvaros.h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305316" y="1995952"/>
            <a:ext cx="9693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Józsefvárosi Áldozatsegítő Szakmai Együttműködési Rendszer tapasztalatai</a:t>
            </a:r>
            <a:endParaRPr lang="hu-H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595" y="3255592"/>
            <a:ext cx="3121152" cy="208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77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9854" y="1444614"/>
            <a:ext cx="5370255" cy="402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600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7498" y="1427946"/>
            <a:ext cx="5429200" cy="40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732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2882676" y="1443543"/>
            <a:ext cx="63360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JÁSZER ülései</a:t>
            </a:r>
            <a:endParaRPr lang="hu-H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820444" y="1915436"/>
            <a:ext cx="10847953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AutoNum type="romanUcPeriod"/>
            </a:pPr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Ülés – alakuló ülés 2013. október 8. </a:t>
            </a:r>
          </a:p>
          <a:p>
            <a:endParaRPr 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Téma: 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hu-HU" sz="2000" dirty="0">
                <a:latin typeface="Times New Roman"/>
                <a:ea typeface="Calibri"/>
                <a:cs typeface="Times New Roman"/>
              </a:rPr>
              <a:t>BFKH Igazságügyi Szolgálat Áldozatsegítő </a:t>
            </a:r>
            <a:r>
              <a:rPr lang="hu-HU" sz="2000" dirty="0" smtClean="0">
                <a:latin typeface="Times New Roman"/>
                <a:ea typeface="Calibri"/>
                <a:cs typeface="Times New Roman"/>
              </a:rPr>
              <a:t>Osztály munkájának ismertetése, az áldozatok számára adható támogatások, segítségek bemutatása</a:t>
            </a:r>
          </a:p>
          <a:p>
            <a:pPr marL="342900" indent="-3429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/>
                <a:ea typeface="Calibri"/>
                <a:cs typeface="Times New Roman"/>
              </a:rPr>
              <a:t>Budapesti </a:t>
            </a:r>
            <a:r>
              <a:rPr lang="hu-HU" sz="2000" dirty="0" err="1">
                <a:latin typeface="Times New Roman"/>
                <a:ea typeface="Calibri"/>
                <a:cs typeface="Times New Roman"/>
              </a:rPr>
              <a:t>Rendőrfőkapitányság</a:t>
            </a:r>
            <a:r>
              <a:rPr lang="hu-HU" sz="2000" dirty="0">
                <a:latin typeface="Times New Roman"/>
                <a:ea typeface="Calibri"/>
                <a:cs typeface="Times New Roman"/>
              </a:rPr>
              <a:t> Bűnmegelőzési Osztály munkájának ismertetése, az áldozatok számára adható támogatások, segítségek </a:t>
            </a:r>
            <a:r>
              <a:rPr lang="hu-HU" sz="2000" dirty="0" smtClean="0">
                <a:latin typeface="Times New Roman"/>
                <a:ea typeface="Calibri"/>
                <a:cs typeface="Times New Roman"/>
              </a:rPr>
              <a:t>bemutatása</a:t>
            </a:r>
          </a:p>
          <a:p>
            <a:pPr marL="342900" indent="-3429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pályázati program ismertetése, céljainak bemutatása a meghívott szakemberek számára (kerületi szociális gyermekjóléti, gyermekvédelmi, oktatási, egészségügyi intézmények, hatósági ügyintézők, önkormányzati tisztségviselők, gazdasági társaságok, egyházak, civil szervezetek képviselői)</a:t>
            </a:r>
            <a:r>
              <a:rPr lang="hu-HU" sz="2000" dirty="0">
                <a:latin typeface="Times New Roman"/>
                <a:ea typeface="Times New Roman"/>
              </a:rPr>
              <a:t> </a:t>
            </a:r>
            <a:endParaRPr lang="hu-HU" sz="2000" dirty="0" smtClean="0">
              <a:latin typeface="Times New Roman"/>
              <a:ea typeface="Times New Roman"/>
            </a:endParaRPr>
          </a:p>
          <a:p>
            <a:pPr marL="342900" indent="-3429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hu-HU" sz="2000" dirty="0" err="1" smtClean="0">
                <a:latin typeface="Times New Roman"/>
                <a:ea typeface="Times New Roman"/>
              </a:rPr>
              <a:t>e-learning</a:t>
            </a:r>
            <a:r>
              <a:rPr lang="hu-HU" sz="2000" dirty="0" smtClean="0">
                <a:latin typeface="Times New Roman"/>
                <a:ea typeface="Times New Roman"/>
              </a:rPr>
              <a:t> </a:t>
            </a:r>
            <a:r>
              <a:rPr lang="hu-HU" sz="2000" dirty="0">
                <a:latin typeface="Times New Roman"/>
                <a:ea typeface="Times New Roman"/>
              </a:rPr>
              <a:t>tananyag: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http://tett.uni-miskolc.hu/tett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endParaRPr 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34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132291" y="1935295"/>
            <a:ext cx="10029695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 smtClean="0"/>
          </a:p>
          <a:p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II. Ülés </a:t>
            </a:r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2013. december 17.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Téma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kerületben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db szociológiai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felmérés készült az áldozatsegítés ismeretéről a lakosság és az ügyintézők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tájékozottságáról, elégedettségéről, biztonságérzetéről, az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ülésen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első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felmérés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eredményét, tanulságait ismertette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TÁRKI; 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karácsonyi időszakban megsokasodnak a lopások, zsebtolvajlások, stb. ezzel kapcsolatban rendőrségi prevenciós tartalmú kisfilmek vetítésére került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sor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rendőri moderálással -  figyelemfelkeltés céljából;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JÁSZER elnökének megválasztása, ügyrendjének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elfogadása;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smeretterjesztő szórólapok  kiosztása</a:t>
            </a:r>
          </a:p>
        </p:txBody>
      </p:sp>
      <p:sp>
        <p:nvSpPr>
          <p:cNvPr id="3" name="Téglalap 2"/>
          <p:cNvSpPr/>
          <p:nvPr/>
        </p:nvSpPr>
        <p:spPr>
          <a:xfrm>
            <a:off x="4797697" y="1478596"/>
            <a:ext cx="2459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JÁSZER ülései</a:t>
            </a:r>
          </a:p>
        </p:txBody>
      </p:sp>
    </p:spTree>
    <p:extLst>
      <p:ext uri="{BB962C8B-B14F-4D97-AF65-F5344CB8AC3E}">
        <p14:creationId xmlns:p14="http://schemas.microsoft.com/office/powerpoint/2010/main" val="138868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1072055" y="1911862"/>
            <a:ext cx="101372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hu-H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III. Ülés </a:t>
            </a:r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2014. június 24. </a:t>
            </a:r>
            <a:endParaRPr lang="hu-H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hu-H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Téma: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Együttműködés az áldozatok segítéséért, az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együttműködés módjainak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elemzése a BFKH áldozatsegítő osztály munkatársai irányításával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civil és egyházi szervezetek bemutatkozása: 10 szervezet került meghívásra a szervezetek vezetői bemutatták a mindennapi tevékenységüket, és ismertették, hogy az áldozatsegítés körében milyen lehetőségeik vannak, milyen esetekben tudnak aktív segítséget nyújtani az áldozatoknak, hol és hogyan tudnak bekapcsolódni a  folyamatba.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JÁSZER módosított ügyrendjének elfogadása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Konzultáció-fórum az együttműködés további lehetőségeiről: interaktív formában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4862485" y="1507636"/>
            <a:ext cx="2459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JÁSZER ülései</a:t>
            </a:r>
          </a:p>
        </p:txBody>
      </p:sp>
    </p:spTree>
    <p:extLst>
      <p:ext uri="{BB962C8B-B14F-4D97-AF65-F5344CB8AC3E}">
        <p14:creationId xmlns:p14="http://schemas.microsoft.com/office/powerpoint/2010/main" val="410549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989534" y="2023952"/>
            <a:ext cx="1103046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romanUcPeriod" startAt="4"/>
            </a:pPr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Ülés – 2014. december 9.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Téma: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pályázatban elkészült modellprogram bemutatása és kiosztása a hallgatóság számára, a program értékelése, a gyakorlatban történő adaptálása  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/>
                <a:ea typeface="Calibri"/>
                <a:cs typeface="Times New Roman"/>
              </a:rPr>
              <a:t>A </a:t>
            </a:r>
            <a:r>
              <a:rPr lang="hu-HU" sz="2000" dirty="0">
                <a:latin typeface="Times New Roman"/>
                <a:ea typeface="Calibri"/>
                <a:cs typeface="Times New Roman"/>
              </a:rPr>
              <a:t>projekt </a:t>
            </a:r>
            <a:r>
              <a:rPr lang="hu-HU" sz="2000" dirty="0" smtClean="0">
                <a:latin typeface="Times New Roman"/>
                <a:ea typeface="Calibri"/>
                <a:cs typeface="Times New Roman"/>
              </a:rPr>
              <a:t>előrehaladási programjainak és </a:t>
            </a:r>
            <a:r>
              <a:rPr lang="hu-HU" sz="2000" dirty="0">
                <a:latin typeface="Times New Roman"/>
                <a:ea typeface="Calibri"/>
                <a:cs typeface="Times New Roman"/>
              </a:rPr>
              <a:t>a kerületi konferenciák </a:t>
            </a:r>
            <a:r>
              <a:rPr lang="hu-HU" sz="2000" dirty="0" smtClean="0">
                <a:latin typeface="Times New Roman"/>
                <a:ea typeface="Calibri"/>
                <a:cs typeface="Times New Roman"/>
              </a:rPr>
              <a:t>értékelése</a:t>
            </a:r>
            <a:endParaRPr lang="hu-HU" sz="2000" dirty="0" smtClean="0">
              <a:ea typeface="Calibri"/>
              <a:cs typeface="Times New Roman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/>
                <a:ea typeface="Calibri"/>
                <a:cs typeface="Times New Roman"/>
              </a:rPr>
              <a:t>A </a:t>
            </a:r>
            <a:r>
              <a:rPr lang="hu-HU" sz="2000" dirty="0">
                <a:latin typeface="Times New Roman"/>
                <a:ea typeface="Calibri"/>
                <a:cs typeface="Times New Roman"/>
              </a:rPr>
              <a:t>megvalósuló </a:t>
            </a:r>
            <a:r>
              <a:rPr lang="hu-HU" sz="2000" dirty="0" smtClean="0">
                <a:latin typeface="Times New Roman"/>
                <a:ea typeface="Calibri"/>
                <a:cs typeface="Times New Roman"/>
              </a:rPr>
              <a:t>együttműködések értékelése-kialakítása, a modellprogram gyakorlatba történő átültetése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áldozatvédelmi esetek </a:t>
            </a:r>
            <a:r>
              <a:rPr lang="hu-HU" sz="2000" dirty="0" smtClean="0">
                <a:latin typeface="Times New Roman"/>
                <a:ea typeface="Calibri"/>
                <a:cs typeface="Times New Roman"/>
              </a:rPr>
              <a:t>bemutatásán </a:t>
            </a:r>
            <a:r>
              <a:rPr lang="hu-HU" sz="2000" dirty="0">
                <a:latin typeface="Times New Roman"/>
                <a:ea typeface="Calibri"/>
                <a:cs typeface="Times New Roman"/>
              </a:rPr>
              <a:t>keresztül a meghívott szervezetek képviselőinek </a:t>
            </a:r>
            <a:r>
              <a:rPr lang="hu-HU" sz="2000" dirty="0" smtClean="0">
                <a:latin typeface="Times New Roman"/>
                <a:ea typeface="Calibri"/>
                <a:cs typeface="Times New Roman"/>
              </a:rPr>
              <a:t>bevonásával a </a:t>
            </a:r>
            <a:r>
              <a:rPr lang="hu-HU" sz="2000" dirty="0">
                <a:latin typeface="Times New Roman"/>
                <a:ea typeface="Calibri"/>
                <a:cs typeface="Times New Roman"/>
              </a:rPr>
              <a:t>BFKH Igazságügyi </a:t>
            </a:r>
            <a:r>
              <a:rPr lang="hu-HU" sz="2000" dirty="0" smtClean="0">
                <a:latin typeface="Times New Roman"/>
                <a:ea typeface="Calibri"/>
                <a:cs typeface="Times New Roman"/>
              </a:rPr>
              <a:t>Szolgálat irányításával,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000" dirty="0">
                <a:latin typeface="Times New Roman"/>
                <a:ea typeface="Calibri"/>
                <a:cs typeface="Times New Roman"/>
              </a:rPr>
              <a:t>Kérdések, </a:t>
            </a:r>
            <a:r>
              <a:rPr lang="hu-HU" sz="2000" dirty="0" smtClean="0">
                <a:latin typeface="Times New Roman"/>
                <a:ea typeface="Calibri"/>
                <a:cs typeface="Times New Roman"/>
              </a:rPr>
              <a:t>észrevételek</a:t>
            </a:r>
            <a:endParaRPr lang="hu-HU" sz="2000" dirty="0">
              <a:ea typeface="Calibri"/>
              <a:cs typeface="Times New Roman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4565333" y="1432009"/>
            <a:ext cx="2459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JÁSZER ülései</a:t>
            </a:r>
          </a:p>
        </p:txBody>
      </p:sp>
    </p:spTree>
    <p:extLst>
      <p:ext uri="{BB962C8B-B14F-4D97-AF65-F5344CB8AC3E}">
        <p14:creationId xmlns:p14="http://schemas.microsoft.com/office/powerpoint/2010/main" val="13466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4550705" y="1652017"/>
            <a:ext cx="2459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JÁSZER ülései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961697" y="2113682"/>
            <a:ext cx="1046011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V. Ülés – 2015. január 20.</a:t>
            </a:r>
          </a:p>
          <a:p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Téma: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Magyar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Emberi Jogvédő Központ Alapítvány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munkatársai bemutatták a prostitúció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áldozataival végzett komplex segítő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szolgáltatásaikat, 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másodszorra felvett szociológiai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felmérés eredményeinek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értékelése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új VIII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kerületi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Rendőrkapitány  bemutatkozása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megtörtént esetek feldolgozása :</a:t>
            </a:r>
          </a:p>
          <a:p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tipikus rendőrségi esetek elemzése a VIII. kerületi rendőrkollegák irányításával</a:t>
            </a:r>
            <a:r>
              <a:rPr lang="hu-HU" sz="2000" dirty="0" smtClean="0">
                <a:latin typeface="Times New Roman"/>
                <a:ea typeface="Calibri"/>
                <a:cs typeface="Times New Roman"/>
              </a:rPr>
              <a:t> a </a:t>
            </a:r>
          </a:p>
          <a:p>
            <a:r>
              <a:rPr lang="hu-HU" sz="2000" dirty="0" smtClean="0">
                <a:latin typeface="Times New Roman"/>
                <a:ea typeface="Calibri"/>
                <a:cs typeface="Times New Roman"/>
              </a:rPr>
              <a:t>               modellprogram gyakorlatba történő átültetése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rendőrségi esetek </a:t>
            </a:r>
            <a:r>
              <a:rPr lang="hu-HU" sz="2000" dirty="0" smtClean="0">
                <a:latin typeface="Times New Roman"/>
                <a:ea typeface="Calibri"/>
                <a:cs typeface="Times New Roman"/>
              </a:rPr>
              <a:t>bemutatásán keresztül </a:t>
            </a:r>
            <a:endParaRPr 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2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4629533" y="1604720"/>
            <a:ext cx="2459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JÁSZER ülései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1213943" y="2112579"/>
            <a:ext cx="990074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VI. Ülés </a:t>
            </a:r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2015. február 3.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Téma: a Józsefvárosi Polgárőr Egyesület tagjainak szervezett program </a:t>
            </a:r>
          </a:p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együttműködés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polgárőrséggel, a polgárőrök munkájának bemutatása, a polgárőr tevékenység kapcsolódása az áldozatsegítéshez, a kerületi sajátosságok,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u-HU" dirty="0" smtClean="0">
                <a:latin typeface="Times New Roman"/>
                <a:ea typeface="Calibri"/>
                <a:cs typeface="Times New Roman"/>
              </a:rPr>
              <a:t>a </a:t>
            </a:r>
            <a:r>
              <a:rPr lang="hu-HU" dirty="0">
                <a:latin typeface="Times New Roman"/>
                <a:ea typeface="Calibri"/>
                <a:cs typeface="Times New Roman"/>
              </a:rPr>
              <a:t>kerületben felvett szociológiai felmérés polgárőrségről szóló részeredményének ismertetése </a:t>
            </a:r>
            <a:endParaRPr lang="hu-HU" dirty="0" smtClean="0">
              <a:latin typeface="Times New Roman"/>
              <a:ea typeface="Calibri"/>
              <a:cs typeface="Times New Roman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hu-H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megtörtént esetek </a:t>
            </a:r>
            <a:r>
              <a:rPr lang="hu-H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feldolgozása a modellprogram gyakorlatba történő átültetése:</a:t>
            </a:r>
            <a:endParaRPr lang="hu-H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dirty="0" smtClean="0">
                <a:latin typeface="Times New Roman"/>
                <a:ea typeface="Calibri"/>
                <a:cs typeface="Times New Roman"/>
              </a:rPr>
              <a:t>	tipikus </a:t>
            </a:r>
            <a:r>
              <a:rPr lang="hu-HU" dirty="0">
                <a:latin typeface="Times New Roman"/>
                <a:ea typeface="Calibri"/>
                <a:cs typeface="Times New Roman"/>
              </a:rPr>
              <a:t>rendőrségi esetek </a:t>
            </a:r>
            <a:endParaRPr lang="hu-HU" dirty="0" smtClean="0">
              <a:latin typeface="Times New Roman"/>
              <a:ea typeface="Calibri"/>
              <a:cs typeface="Times New Roman"/>
            </a:endParaRPr>
          </a:p>
          <a:p>
            <a:r>
              <a:rPr lang="hu-HU" dirty="0">
                <a:latin typeface="Times New Roman"/>
                <a:ea typeface="Calibri"/>
                <a:cs typeface="Times New Roman"/>
              </a:rPr>
              <a:t>	</a:t>
            </a:r>
            <a:r>
              <a:rPr lang="hu-HU" dirty="0" smtClean="0">
                <a:latin typeface="Times New Roman"/>
                <a:ea typeface="Calibri"/>
                <a:cs typeface="Times New Roman"/>
              </a:rPr>
              <a:t>áldozatvédelmi </a:t>
            </a:r>
            <a:r>
              <a:rPr lang="hu-HU" dirty="0">
                <a:latin typeface="Times New Roman"/>
                <a:ea typeface="Calibri"/>
                <a:cs typeface="Times New Roman"/>
              </a:rPr>
              <a:t>esetek </a:t>
            </a:r>
            <a:endParaRPr lang="hu-HU" dirty="0" smtClean="0">
              <a:latin typeface="Times New Roman"/>
              <a:ea typeface="Calibri"/>
              <a:cs typeface="Times New Roman"/>
            </a:endParaRPr>
          </a:p>
          <a:p>
            <a:r>
              <a:rPr lang="hu-HU" dirty="0">
                <a:latin typeface="Times New Roman"/>
                <a:ea typeface="Calibri"/>
                <a:cs typeface="Times New Roman"/>
              </a:rPr>
              <a:t>	</a:t>
            </a:r>
            <a:r>
              <a:rPr lang="hu-HU" dirty="0" smtClean="0">
                <a:latin typeface="Times New Roman"/>
                <a:ea typeface="Calibri"/>
                <a:cs typeface="Times New Roman"/>
              </a:rPr>
              <a:t>prostitúció </a:t>
            </a:r>
            <a:r>
              <a:rPr lang="hu-HU" dirty="0">
                <a:latin typeface="Times New Roman"/>
                <a:ea typeface="Calibri"/>
                <a:cs typeface="Times New Roman"/>
              </a:rPr>
              <a:t>áldozataival </a:t>
            </a:r>
            <a:r>
              <a:rPr lang="hu-HU" dirty="0" smtClean="0">
                <a:latin typeface="Times New Roman"/>
                <a:ea typeface="Calibri"/>
                <a:cs typeface="Times New Roman"/>
              </a:rPr>
              <a:t>esetek feldolgozásával</a:t>
            </a:r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6042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294714" y="1456723"/>
            <a:ext cx="5042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hu-H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fenntartási időszak JÁSZER </a:t>
            </a:r>
            <a:r>
              <a:rPr lang="hu-H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ülései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631759" y="1965863"/>
            <a:ext cx="11030466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AutoNum type="romanUcPeriod"/>
            </a:pPr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F/1. JÁSZER ülés -  2015. június 3.</a:t>
            </a:r>
            <a:endParaRPr 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Téma:</a:t>
            </a:r>
            <a:r>
              <a:rPr lang="hu-HU" sz="1600" dirty="0">
                <a:latin typeface="Times New Roman"/>
                <a:ea typeface="Times New Roman"/>
              </a:rPr>
              <a:t> </a:t>
            </a: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 </a:t>
            </a:r>
            <a:r>
              <a:rPr lang="hu-H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„bűnmegelőzés éve” program</a:t>
            </a:r>
            <a:r>
              <a:rPr lang="hu-HU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hu-HU" sz="1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Dr</a:t>
            </a:r>
            <a:r>
              <a:rPr lang="hu-HU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  <a:r>
              <a:rPr lang="hu-HU" sz="16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Bucsek</a:t>
            </a:r>
            <a:r>
              <a:rPr lang="hu-HU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Gábor rendőrfőkapitány, </a:t>
            </a:r>
            <a:r>
              <a:rPr lang="hu-HU" sz="1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BRFK</a:t>
            </a: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hu-H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 </a:t>
            </a:r>
            <a:r>
              <a:rPr lang="hu-H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magyar igazságszolgáltatásban végbement rendszerváltozás, a bírák szerepe az áldozatsegítés körében </a:t>
            </a:r>
            <a:r>
              <a:rPr lang="hu-H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hu-H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Dr. Vass Péter bíró, Országos Bírósági </a:t>
            </a:r>
            <a:r>
              <a:rPr lang="hu-H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Hivatal</a:t>
            </a: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hu-H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 </a:t>
            </a:r>
            <a:r>
              <a:rPr lang="hu-H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többéves áldozatsegítés szerepe a Nemzeti Bűnmegelőzési </a:t>
            </a:r>
            <a:r>
              <a:rPr lang="hu-H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Stratégiában, Dr</a:t>
            </a:r>
            <a:r>
              <a:rPr lang="hu-H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r>
              <a:rPr lang="hu-H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Hatala</a:t>
            </a:r>
            <a:r>
              <a:rPr lang="hu-H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József elnök, Nemzeti Bűnmegelőzési </a:t>
            </a:r>
            <a:r>
              <a:rPr lang="hu-H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Tanács</a:t>
            </a: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hu-H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Az </a:t>
            </a:r>
            <a:r>
              <a:rPr lang="hu-H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ügyészek szerepe az áldozatsegítés körében, a sértetti jogok </a:t>
            </a:r>
            <a:r>
              <a:rPr lang="hu-H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érvényesítése</a:t>
            </a:r>
            <a:r>
              <a:rPr lang="hu-HU" sz="1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hu-HU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Dr. Ibolya Tibor fővárosi főügyész, Fővárosi </a:t>
            </a:r>
            <a:r>
              <a:rPr lang="hu-HU" sz="1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Főügyészség</a:t>
            </a: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hu-H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 </a:t>
            </a:r>
            <a:r>
              <a:rPr lang="hu-H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modellprogram bemutatása, és bevezetésének </a:t>
            </a:r>
            <a:r>
              <a:rPr lang="hu-H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tapasztalata Dr</a:t>
            </a:r>
            <a:r>
              <a:rPr lang="hu-H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Pálvölgyi Ákos főosztályvezető, Budapest </a:t>
            </a:r>
            <a:r>
              <a:rPr lang="hu-H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Főváros Kormányhivatala </a:t>
            </a:r>
            <a:r>
              <a:rPr lang="hu-H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Gyámügyi és Igazságügyi </a:t>
            </a:r>
            <a:r>
              <a:rPr lang="hu-H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Főosztály</a:t>
            </a: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hu-H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XX</a:t>
            </a:r>
            <a:r>
              <a:rPr lang="hu-H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r>
              <a:rPr lang="hu-H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és a IX kerület </a:t>
            </a:r>
            <a:r>
              <a:rPr lang="hu-H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bemutatkozása </a:t>
            </a:r>
            <a:r>
              <a:rPr lang="hu-H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és a modellprogramhoz való csatlakozásának  lehetőségei</a:t>
            </a:r>
            <a:endParaRPr lang="hu-H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5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456082" y="1879486"/>
            <a:ext cx="9348952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lvl="0" indent="-400050">
              <a:buFontTx/>
              <a:buAutoNum type="romanUcPeriod"/>
            </a:pPr>
            <a:r>
              <a:rPr lang="hu-H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F/2. JÁSZER ülés – 2015. december 10</a:t>
            </a:r>
            <a:r>
              <a:rPr lang="hu-H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00050" lvl="0" indent="-400050">
              <a:buFontTx/>
              <a:buAutoNum type="romanUcPeriod"/>
            </a:pPr>
            <a:endParaRPr lang="hu-H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tabLst>
                <a:tab pos="628650" algn="l"/>
              </a:tabLst>
            </a:pPr>
            <a:r>
              <a:rPr lang="hu-H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Téma: </a:t>
            </a:r>
            <a:r>
              <a:rPr lang="hu-HU" sz="2000" dirty="0" smtClean="0">
                <a:latin typeface="Times New Roman"/>
                <a:ea typeface="Times New Roman"/>
              </a:rPr>
              <a:t>Ifjúságvédelem</a:t>
            </a:r>
            <a:r>
              <a:rPr lang="hu-HU" sz="2000" dirty="0">
                <a:latin typeface="Times New Roman"/>
                <a:ea typeface="Times New Roman"/>
              </a:rPr>
              <a:t>, fellépés a gyermekeket érő erőszak ellen   </a:t>
            </a:r>
            <a:endParaRPr lang="hu-HU" sz="2400" dirty="0"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hu-H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az </a:t>
            </a:r>
            <a:r>
              <a:rPr lang="hu-HU" sz="2000" dirty="0">
                <a:solidFill>
                  <a:srgbClr val="000000"/>
                </a:solidFill>
                <a:latin typeface="Times New Roman"/>
                <a:ea typeface="Times New Roman"/>
              </a:rPr>
              <a:t>Internet </a:t>
            </a:r>
            <a:r>
              <a:rPr lang="hu-HU" sz="2000" dirty="0" err="1">
                <a:solidFill>
                  <a:srgbClr val="000000"/>
                </a:solidFill>
                <a:latin typeface="Times New Roman"/>
                <a:ea typeface="Times New Roman"/>
              </a:rPr>
              <a:t>Hotline</a:t>
            </a:r>
            <a:r>
              <a:rPr lang="hu-HU" sz="2000" dirty="0">
                <a:solidFill>
                  <a:srgbClr val="000000"/>
                </a:solidFill>
                <a:latin typeface="Times New Roman"/>
                <a:ea typeface="Times New Roman"/>
              </a:rPr>
              <a:t> tevékenysége, jogellenes és káros tartalmak az interneten – Jogellenes online tartalmak, online gyermekvédelem, áldozattá válás </a:t>
            </a:r>
            <a:r>
              <a:rPr lang="hu-H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megelőzése</a:t>
            </a:r>
            <a:r>
              <a:rPr lang="hu-HU" sz="2400" dirty="0" smtClean="0">
                <a:latin typeface="Times New Roman"/>
                <a:ea typeface="Times New Roman"/>
              </a:rPr>
              <a:t> </a:t>
            </a:r>
            <a:r>
              <a:rPr lang="hu-HU" sz="2000" dirty="0" smtClean="0">
                <a:latin typeface="Times New Roman"/>
                <a:ea typeface="Times New Roman"/>
              </a:rPr>
              <a:t>NMHH </a:t>
            </a:r>
            <a:r>
              <a:rPr lang="hu-HU" sz="2000" dirty="0">
                <a:latin typeface="Times New Roman"/>
                <a:ea typeface="Times New Roman"/>
              </a:rPr>
              <a:t>Digitálisműveltség-fejlesztési Osztály </a:t>
            </a:r>
            <a:r>
              <a:rPr lang="hu-HU" sz="2000" dirty="0" smtClean="0">
                <a:latin typeface="Times New Roman"/>
                <a:ea typeface="Times New Roman"/>
              </a:rPr>
              <a:t>munkatársa előadása</a:t>
            </a:r>
            <a:endParaRPr lang="hu-HU" sz="2400" dirty="0" smtClean="0"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/>
                <a:ea typeface="Calibri"/>
                <a:cs typeface="Times New Roman"/>
              </a:rPr>
              <a:t>új </a:t>
            </a:r>
            <a:r>
              <a:rPr lang="hu-HU" sz="2000" dirty="0">
                <a:latin typeface="Times New Roman"/>
                <a:ea typeface="Calibri"/>
                <a:cs typeface="Times New Roman"/>
              </a:rPr>
              <a:t>utak az iskolai erőszak </a:t>
            </a:r>
            <a:r>
              <a:rPr lang="hu-HU" sz="2000" dirty="0" smtClean="0">
                <a:latin typeface="Times New Roman"/>
                <a:ea typeface="Calibri"/>
                <a:cs typeface="Times New Roman"/>
              </a:rPr>
              <a:t>megelőzésében</a:t>
            </a:r>
            <a:r>
              <a:rPr lang="hu-HU" sz="2000" dirty="0" smtClean="0">
                <a:ea typeface="Calibri"/>
                <a:cs typeface="Times New Roman"/>
              </a:rPr>
              <a:t> a </a:t>
            </a:r>
            <a:r>
              <a:rPr lang="hu-HU" sz="2000" dirty="0" smtClean="0">
                <a:latin typeface="Times New Roman"/>
                <a:ea typeface="Calibri"/>
                <a:cs typeface="Times New Roman"/>
              </a:rPr>
              <a:t>Nemzeti </a:t>
            </a:r>
            <a:r>
              <a:rPr lang="hu-HU" sz="2000" dirty="0">
                <a:latin typeface="Times New Roman"/>
                <a:ea typeface="Calibri"/>
                <a:cs typeface="Times New Roman"/>
              </a:rPr>
              <a:t>Bűnmegelőzési Tanács </a:t>
            </a:r>
            <a:r>
              <a:rPr lang="hu-HU" sz="2000" dirty="0" smtClean="0">
                <a:latin typeface="Times New Roman"/>
                <a:ea typeface="Calibri"/>
                <a:cs typeface="Times New Roman"/>
              </a:rPr>
              <a:t>munkatársa előadása</a:t>
            </a: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/>
                <a:ea typeface="Calibri"/>
                <a:cs typeface="Times New Roman"/>
              </a:rPr>
              <a:t>a </a:t>
            </a:r>
            <a:r>
              <a:rPr lang="hu-HU" sz="2000" dirty="0">
                <a:latin typeface="Times New Roman"/>
                <a:ea typeface="Calibri"/>
                <a:cs typeface="Times New Roman"/>
              </a:rPr>
              <a:t>Belügyminisztérium új Bűnmegelőzési </a:t>
            </a:r>
            <a:r>
              <a:rPr lang="hu-HU" sz="2000" dirty="0" smtClean="0">
                <a:latin typeface="Times New Roman"/>
                <a:ea typeface="Calibri"/>
                <a:cs typeface="Times New Roman"/>
              </a:rPr>
              <a:t>pályázatáról tájékoztatás</a:t>
            </a:r>
            <a:endParaRPr lang="hu-HU" sz="2000" dirty="0" smtClean="0">
              <a:ea typeface="Calibri"/>
              <a:cs typeface="Times New Roman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hu-HU" sz="2000" dirty="0" smtClean="0">
                <a:latin typeface="Times New Roman"/>
                <a:ea typeface="Calibri"/>
                <a:cs typeface="Times New Roman"/>
              </a:rPr>
              <a:t>a </a:t>
            </a:r>
            <a:r>
              <a:rPr lang="hu-HU" sz="2000" dirty="0">
                <a:latin typeface="Times New Roman"/>
                <a:ea typeface="Calibri"/>
                <a:cs typeface="Times New Roman"/>
              </a:rPr>
              <a:t>projekt fenntartási időszakának első éve - értékelés </a:t>
            </a:r>
            <a:endParaRPr lang="hu-HU" sz="2000" dirty="0">
              <a:ea typeface="Calibri"/>
              <a:cs typeface="Times New Roman"/>
            </a:endParaRPr>
          </a:p>
          <a:p>
            <a:r>
              <a:rPr lang="hu-HU" sz="2000" dirty="0">
                <a:latin typeface="Times New Roman"/>
                <a:ea typeface="Times New Roman"/>
              </a:rPr>
              <a:t>                 </a:t>
            </a:r>
            <a:endParaRPr lang="hu-H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3372873" y="1417821"/>
            <a:ext cx="5042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fenntartási időszak JÁSZER ülései</a:t>
            </a:r>
          </a:p>
        </p:txBody>
      </p:sp>
    </p:spTree>
    <p:extLst>
      <p:ext uri="{BB962C8B-B14F-4D97-AF65-F5344CB8AC3E}">
        <p14:creationId xmlns:p14="http://schemas.microsoft.com/office/powerpoint/2010/main" val="87297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854925" y="2272936"/>
            <a:ext cx="84777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>
              <a:buAutoNum type="romanUcPeriod"/>
            </a:pPr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Rész</a:t>
            </a:r>
          </a:p>
          <a:p>
            <a:pPr marL="514350" indent="-514350" algn="ctr">
              <a:buAutoNum type="romanUcPeriod"/>
            </a:pPr>
            <a:endParaRPr lang="hu-H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TÁMOP 5.6.1.C-1161-2011-002</a:t>
            </a:r>
          </a:p>
          <a:p>
            <a:pPr algn="ctr"/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„Bűnmegelőzés és Áldozatsegítés Budapesten Józsefvárosi Modellprogrammal”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626" y="3561908"/>
            <a:ext cx="3182633" cy="2081784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887" y="1366853"/>
            <a:ext cx="3121152" cy="2081784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66" y="3466592"/>
            <a:ext cx="3132951" cy="2008570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66" y="1366853"/>
            <a:ext cx="3132951" cy="2008570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887" y="3606578"/>
            <a:ext cx="3121152" cy="1960912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37" r="9236"/>
          <a:stretch/>
        </p:blipFill>
        <p:spPr>
          <a:xfrm>
            <a:off x="4193627" y="1453619"/>
            <a:ext cx="3182633" cy="1939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13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656433" y="2117249"/>
            <a:ext cx="48683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Köszönöm 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egtisztelő </a:t>
            </a:r>
            <a:r>
              <a:rPr lang="hu-H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igyelmüket!</a:t>
            </a:r>
          </a:p>
          <a:p>
            <a:pPr algn="ctr"/>
            <a:endParaRPr lang="hu-H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Elérhetőségek:</a:t>
            </a:r>
          </a:p>
          <a:p>
            <a:pPr algn="ctr"/>
            <a:r>
              <a:rPr lang="hu-H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zentaio</a:t>
            </a:r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hu-H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jozsefvaros.hu</a:t>
            </a:r>
            <a:endParaRPr lang="hu-HU" sz="24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koscsone</a:t>
            </a:r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@</a:t>
            </a:r>
            <a:r>
              <a:rPr lang="hu-H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jozsefvaros.hu</a:t>
            </a:r>
            <a:endParaRPr lang="hu-HU" sz="24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06-20/919-6230</a:t>
            </a:r>
            <a:endParaRPr lang="hu-H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sz="24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www.bpaldozatsegites.hu</a:t>
            </a:r>
            <a:endParaRPr lang="hu-HU" sz="24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hu-H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31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617604" y="2215952"/>
            <a:ext cx="74588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Jelentkezési határidő: 2011. szeptember 19 - 2011. október 10.</a:t>
            </a:r>
          </a:p>
          <a:p>
            <a:pPr algn="just"/>
            <a:endParaRPr lang="hu-H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Pályázat benyújtása: 2011. október 4.</a:t>
            </a:r>
          </a:p>
          <a:p>
            <a:pPr algn="just"/>
            <a:endParaRPr lang="hu-H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Nyertes pályázó értesítése: 2012. december </a:t>
            </a:r>
          </a:p>
          <a:p>
            <a:pPr algn="just"/>
            <a:endParaRPr lang="hu-H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A projekt végrehajtási időszaka: 2013. március 1. – 2015. február 28.</a:t>
            </a:r>
          </a:p>
          <a:p>
            <a:pPr algn="just"/>
            <a:endParaRPr lang="hu-H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A projekt fenntartási időszaka: </a:t>
            </a:r>
            <a:r>
              <a:rPr lang="hu-HU" sz="2000" b="1" dirty="0" smtClean="0">
                <a:latin typeface="Times New Roman" pitchFamily="18" charset="0"/>
                <a:cs typeface="Times New Roman" pitchFamily="18" charset="0"/>
              </a:rPr>
              <a:t>2015. február 28. – 2017. február 28</a:t>
            </a:r>
            <a:r>
              <a:rPr lang="hu-H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u-H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3134496" y="1480577"/>
            <a:ext cx="56300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pályázatról</a:t>
            </a:r>
            <a:endParaRPr lang="hu-H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587494" y="1437368"/>
            <a:ext cx="847779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konzorciumi partnerek</a:t>
            </a:r>
          </a:p>
          <a:p>
            <a:endParaRPr lang="hu-HU" sz="14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3652995" y="2672531"/>
            <a:ext cx="441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latin typeface="Times New Roman" pitchFamily="18" charset="0"/>
                <a:cs typeface="Times New Roman" pitchFamily="18" charset="0"/>
              </a:rPr>
              <a:t>Budapesti Rendőr-főkapitányság</a:t>
            </a:r>
            <a:endParaRPr lang="hu-H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3660" y="3480865"/>
            <a:ext cx="1725464" cy="1926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églalap 4"/>
          <p:cNvSpPr/>
          <p:nvPr/>
        </p:nvSpPr>
        <p:spPr>
          <a:xfrm>
            <a:off x="8224365" y="2643443"/>
            <a:ext cx="32970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latin typeface="Times New Roman" pitchFamily="18" charset="0"/>
                <a:cs typeface="Times New Roman" pitchFamily="18" charset="0"/>
              </a:rPr>
              <a:t>Budapest Főváros VIII. kerület Józsefváros Önkormányzata</a:t>
            </a:r>
            <a:endParaRPr lang="hu-H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58949" y="3512666"/>
            <a:ext cx="2627906" cy="1876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zövegdoboz 6"/>
          <p:cNvSpPr txBox="1"/>
          <p:nvPr/>
        </p:nvSpPr>
        <p:spPr>
          <a:xfrm>
            <a:off x="269495" y="2672531"/>
            <a:ext cx="3226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latin typeface="Times New Roman" pitchFamily="18" charset="0"/>
                <a:cs typeface="Times New Roman" pitchFamily="18" charset="0"/>
              </a:rPr>
              <a:t>Budapest Főváros Kormányhivatala</a:t>
            </a:r>
            <a:endParaRPr lang="hu-H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953589" y="3526972"/>
          <a:ext cx="1776548" cy="1883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Bitkép" r:id="rId5" imgW="1867161" imgH="1980952" progId="Paint.Picture">
                  <p:embed/>
                </p:oleObj>
              </mc:Choice>
              <mc:Fallback>
                <p:oleObj name="Bitkép" r:id="rId5" imgW="1867161" imgH="1980952" progId="Paint.Picture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3589" y="3526972"/>
                        <a:ext cx="1776548" cy="18837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-396552" y="299695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5" name="Téglalap 4"/>
          <p:cNvSpPr/>
          <p:nvPr/>
        </p:nvSpPr>
        <p:spPr>
          <a:xfrm>
            <a:off x="179512" y="1273403"/>
            <a:ext cx="7416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hu-H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Társpályázók</a:t>
            </a:r>
          </a:p>
          <a:p>
            <a:pPr>
              <a:defRPr/>
            </a:pPr>
            <a:endParaRPr lang="hu-H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ESZTER Alapítvány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Fehér Gyűrű Közhasznú Egyesület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Budapesti Szociális Forrásközpont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Zuglói Önkormányzat és a Zuglói Polgárőr és Tűzoltó Egyesület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Család, Gyermek, Ifjúság Közhasznú Egyesület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179512" y="3457743"/>
            <a:ext cx="462806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hu-H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Állami szervek</a:t>
            </a:r>
          </a:p>
          <a:p>
            <a:pPr>
              <a:defRPr/>
            </a:pPr>
            <a:endParaRPr lang="hu-H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IH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BMSZKI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OKIT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Járási és Kerületi Hivatalok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Kormányhivatalok szakigazgatási szervei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Stb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Szövegdoboz 6"/>
          <p:cNvSpPr txBox="1"/>
          <p:nvPr/>
        </p:nvSpPr>
        <p:spPr>
          <a:xfrm>
            <a:off x="7259960" y="3340177"/>
            <a:ext cx="493204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hu-H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Önkormányzatok és intézményeik</a:t>
            </a:r>
          </a:p>
          <a:p>
            <a:pPr>
              <a:defRPr/>
            </a:pPr>
            <a:endParaRPr lang="hu-H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Szociális és egyéb szakigazgatási szervek,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Családsegítő szolgálatok,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Gyermekvédelmi szolgálatok,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Idősgondozási hálózat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Egészségügyi intézmények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Stb.</a:t>
            </a:r>
          </a:p>
        </p:txBody>
      </p:sp>
      <p:sp>
        <p:nvSpPr>
          <p:cNvPr id="8" name="Szövegdoboz 7"/>
          <p:cNvSpPr txBox="1"/>
          <p:nvPr/>
        </p:nvSpPr>
        <p:spPr>
          <a:xfrm>
            <a:off x="6468440" y="2242899"/>
            <a:ext cx="4824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Civil szervezetek, egyházak</a:t>
            </a:r>
            <a:endParaRPr lang="hu-H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6358081" y="1838899"/>
            <a:ext cx="6048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További együttműködő partnerek</a:t>
            </a:r>
            <a:endParaRPr lang="hu-H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786166" y="2246059"/>
            <a:ext cx="11166347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0"/>
              </a:spcAft>
              <a:defRPr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- A bűnmegelőzési ismeretek eljuttatása a 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célcsoportokhoz, akik a gyermekek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az idősek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és a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szakemberek) </a:t>
            </a:r>
          </a:p>
          <a:p>
            <a:pPr algn="just">
              <a:spcAft>
                <a:spcPts val="3000"/>
              </a:spcAft>
              <a:defRPr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bűncselekmények áldozatainak  minél  hatékonyabb segítése</a:t>
            </a:r>
          </a:p>
          <a:p>
            <a:pPr marL="342900" indent="-342900" algn="just">
              <a:spcAft>
                <a:spcPts val="3000"/>
              </a:spcAft>
              <a:buFontTx/>
              <a:buChar char="-"/>
              <a:defRPr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Az 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arra rászorulók ismerjék meg az ellátó rendszert, mindenki tudja hová forduljon, ha bűncselekmény vagy tulajdon elleni szabálysértés áldozatává 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válik</a:t>
            </a:r>
          </a:p>
          <a:p>
            <a:pPr marL="342900" indent="-342900" algn="just">
              <a:spcAft>
                <a:spcPts val="3000"/>
              </a:spcAft>
              <a:buFontTx/>
              <a:buChar char="-"/>
              <a:defRPr/>
            </a:pP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A projekt kiemelt célkitűzése volt a helyi együttműködés rendszerének, és a folyamatos tapasztalatcserének, mint mintarendszernek, modellprogramnak a kialakítása.</a:t>
            </a:r>
            <a:endParaRPr lang="hu-H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3363392" y="1391134"/>
            <a:ext cx="5460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projekt általános, folyamatos céljai</a:t>
            </a:r>
            <a:endParaRPr lang="hu-H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2122737" y="2222995"/>
            <a:ext cx="693232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- Konferenciák (3 alkalom)</a:t>
            </a:r>
          </a:p>
          <a:p>
            <a:pPr>
              <a:spcAft>
                <a:spcPts val="600"/>
              </a:spcAft>
              <a:buFontTx/>
              <a:buChar char="-"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Tematikus csoportfoglalkozások (20 alkalom)</a:t>
            </a:r>
          </a:p>
          <a:p>
            <a:pPr>
              <a:spcAft>
                <a:spcPts val="600"/>
              </a:spcAft>
              <a:buFontTx/>
              <a:buChar char="-"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 JÁSZER ülések (6 alkalom) </a:t>
            </a:r>
          </a:p>
          <a:p>
            <a:pPr>
              <a:spcAft>
                <a:spcPts val="600"/>
              </a:spcAft>
              <a:buFontTx/>
              <a:buChar char="-"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 Nagycsoportos tréningek (4 alkalom)</a:t>
            </a:r>
          </a:p>
          <a:p>
            <a:pPr>
              <a:spcAft>
                <a:spcPts val="600"/>
              </a:spcAft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hu-HU" sz="2000" dirty="0" err="1" smtClean="0">
                <a:latin typeface="Times New Roman" pitchFamily="18" charset="0"/>
                <a:cs typeface="Times New Roman" pitchFamily="18" charset="0"/>
              </a:rPr>
              <a:t>Mediációs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 képzés (2x2 csoportban, összesen 57 fő részére)</a:t>
            </a:r>
          </a:p>
          <a:p>
            <a:pPr>
              <a:spcAft>
                <a:spcPts val="600"/>
              </a:spcAft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- Pszichológusi szolgáltatás</a:t>
            </a:r>
          </a:p>
          <a:p>
            <a:pPr>
              <a:spcAft>
                <a:spcPts val="600"/>
              </a:spcAft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- Szupervízió a szakembereknek</a:t>
            </a:r>
          </a:p>
          <a:p>
            <a:pPr>
              <a:spcAft>
                <a:spcPts val="600"/>
              </a:spcAft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- Szociológiai felmérés</a:t>
            </a:r>
          </a:p>
          <a:p>
            <a:pPr>
              <a:spcAft>
                <a:spcPts val="600"/>
              </a:spcAft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- Az állampolgárok tájékoztatása</a:t>
            </a:r>
            <a:endParaRPr lang="hu-H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1948955" y="1416673"/>
            <a:ext cx="8608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projekt végrehajtása során megvalósult programok</a:t>
            </a:r>
            <a:endParaRPr lang="hu-H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909421" y="2052945"/>
            <a:ext cx="1202355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u-HU" sz="1400" dirty="0" smtClean="0">
                <a:latin typeface="Times New Roman" pitchFamily="18" charset="0"/>
                <a:cs typeface="Times New Roman" pitchFamily="18" charset="0"/>
              </a:rPr>
              <a:t>Projekt Team ülés (2015</a:t>
            </a:r>
            <a:r>
              <a:rPr lang="hu-HU" sz="1400" dirty="0">
                <a:latin typeface="Times New Roman" pitchFamily="18" charset="0"/>
                <a:cs typeface="Times New Roman" pitchFamily="18" charset="0"/>
              </a:rPr>
              <a:t>. április 8</a:t>
            </a:r>
            <a:r>
              <a:rPr lang="hu-HU" sz="14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228600" lvl="0" indent="-2286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u-HU" sz="1400" dirty="0" smtClean="0">
                <a:latin typeface="Times New Roman" pitchFamily="18" charset="0"/>
                <a:cs typeface="Times New Roman" pitchFamily="18" charset="0"/>
              </a:rPr>
              <a:t>F/1. JÁSZER ülés (2015. június 3. </a:t>
            </a:r>
            <a:r>
              <a:rPr lang="hu-HU" sz="14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228600" lvl="0" indent="-2286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u-HU" sz="1400" dirty="0">
                <a:latin typeface="Times New Roman" pitchFamily="18" charset="0"/>
                <a:cs typeface="Times New Roman" pitchFamily="18" charset="0"/>
              </a:rPr>
              <a:t>JÁSZER tagjai részére 2 napos szervezeti tréning </a:t>
            </a:r>
            <a:r>
              <a:rPr lang="hu-HU" sz="1400" dirty="0" smtClean="0">
                <a:latin typeface="Times New Roman" pitchFamily="18" charset="0"/>
                <a:cs typeface="Times New Roman" pitchFamily="18" charset="0"/>
              </a:rPr>
              <a:t>(2015. szeptember 2-3.)</a:t>
            </a:r>
          </a:p>
          <a:p>
            <a:pPr marL="228600" lvl="0" indent="-2286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u-HU" sz="1400" dirty="0" smtClean="0">
                <a:latin typeface="Times New Roman" pitchFamily="18" charset="0"/>
                <a:cs typeface="Times New Roman" pitchFamily="18" charset="0"/>
              </a:rPr>
              <a:t>Fehér </a:t>
            </a:r>
            <a:r>
              <a:rPr lang="hu-HU" sz="1400" dirty="0">
                <a:latin typeface="Times New Roman" pitchFamily="18" charset="0"/>
                <a:cs typeface="Times New Roman" pitchFamily="18" charset="0"/>
              </a:rPr>
              <a:t>Gyűrű Közhasznú </a:t>
            </a:r>
            <a:r>
              <a:rPr lang="hu-HU" sz="1400" dirty="0" smtClean="0">
                <a:latin typeface="Times New Roman" pitchFamily="18" charset="0"/>
                <a:cs typeface="Times New Roman" pitchFamily="18" charset="0"/>
              </a:rPr>
              <a:t>Egyesület – egyeztetés (2015. szeptember 28.)</a:t>
            </a:r>
            <a:endParaRPr lang="hu-HU" sz="1400" dirty="0">
              <a:latin typeface="Times New Roman" pitchFamily="18" charset="0"/>
              <a:cs typeface="Times New Roman" pitchFamily="18" charset="0"/>
            </a:endParaRPr>
          </a:p>
          <a:p>
            <a:pPr marL="228600" lvl="0" indent="-2286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u-HU" sz="1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hu-HU" sz="1400" dirty="0">
                <a:latin typeface="Times New Roman" pitchFamily="18" charset="0"/>
                <a:cs typeface="Times New Roman" pitchFamily="18" charset="0"/>
              </a:rPr>
              <a:t>XVII. kerületi önkormányzatnál a XVII. kerületi rendőrkapitány meghívására a JÁSZER bemutatása, </a:t>
            </a:r>
            <a:r>
              <a:rPr lang="hu-HU" sz="1400" dirty="0" smtClean="0">
                <a:latin typeface="Times New Roman" pitchFamily="18" charset="0"/>
                <a:cs typeface="Times New Roman" pitchFamily="18" charset="0"/>
              </a:rPr>
              <a:t>tapasztalatcsere </a:t>
            </a:r>
            <a:r>
              <a:rPr lang="hu-HU" sz="1400" dirty="0">
                <a:latin typeface="Times New Roman" pitchFamily="18" charset="0"/>
                <a:cs typeface="Times New Roman" pitchFamily="18" charset="0"/>
              </a:rPr>
              <a:t>és ajánlás </a:t>
            </a:r>
            <a:r>
              <a:rPr lang="hu-H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hu-HU" sz="1400" dirty="0">
                <a:latin typeface="Times New Roman" pitchFamily="18" charset="0"/>
                <a:cs typeface="Times New Roman" pitchFamily="18" charset="0"/>
              </a:rPr>
              <a:t>2015. október 14</a:t>
            </a:r>
            <a:r>
              <a:rPr lang="hu-HU" sz="14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228600" lvl="0" indent="-2286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u-HU" sz="1400" dirty="0" smtClean="0">
                <a:latin typeface="Times New Roman" pitchFamily="18" charset="0"/>
                <a:cs typeface="Times New Roman" pitchFamily="18" charset="0"/>
              </a:rPr>
              <a:t>A Belügyminisztérium BM-15 Pályázat beadásához szükséges információk egyeztetése</a:t>
            </a:r>
          </a:p>
          <a:p>
            <a:pPr marL="228600" lvl="0" indent="-2286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u-HU" sz="1400" dirty="0" smtClean="0">
                <a:latin typeface="Times New Roman" pitchFamily="18" charset="0"/>
                <a:cs typeface="Times New Roman" pitchFamily="18" charset="0"/>
              </a:rPr>
              <a:t>Fehér Gyűrű által szervezett konferencián részvétel (2015. október 21.)</a:t>
            </a:r>
          </a:p>
          <a:p>
            <a:pPr marL="228600" lvl="0" indent="-2286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u-HU" sz="1400" dirty="0" smtClean="0">
                <a:latin typeface="Times New Roman" pitchFamily="18" charset="0"/>
                <a:cs typeface="Times New Roman" pitchFamily="18" charset="0"/>
              </a:rPr>
              <a:t>A Belügyminisztérium felé pályázat benyújtása, „Bűnmegelőzés és áldozatsegítés Budapesten” címmel  (2015. november 05.)</a:t>
            </a:r>
          </a:p>
          <a:p>
            <a:pPr marL="228600" lvl="0" indent="-2286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u-HU" sz="1400" dirty="0" smtClean="0">
                <a:latin typeface="Times New Roman" pitchFamily="18" charset="0"/>
                <a:cs typeface="Times New Roman" pitchFamily="18" charset="0"/>
              </a:rPr>
              <a:t>F/2. JÁSZER ülés (2015. december 10.)</a:t>
            </a:r>
          </a:p>
          <a:p>
            <a:pPr marL="228600" lvl="0" indent="-2286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u-HU" sz="1400" dirty="0" smtClean="0">
                <a:latin typeface="Times New Roman" pitchFamily="18" charset="0"/>
                <a:cs typeface="Times New Roman" pitchFamily="18" charset="0"/>
              </a:rPr>
              <a:t>A modellprogram terjesztése érdekében megbeszélések a főváros több kerületében</a:t>
            </a:r>
            <a:endParaRPr lang="hu-HU" sz="1400" dirty="0">
              <a:latin typeface="Times New Roman" pitchFamily="18" charset="0"/>
              <a:cs typeface="Times New Roman" pitchFamily="18" charset="0"/>
            </a:endParaRPr>
          </a:p>
          <a:p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772026" y="1393795"/>
            <a:ext cx="10816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projekt fenntartási időszakának első évében megvalósult programok</a:t>
            </a:r>
            <a:endParaRPr lang="hu-H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19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91080" y="1410271"/>
            <a:ext cx="10816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modellprogram</a:t>
            </a:r>
            <a:endParaRPr lang="hu-H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893135" y="2413686"/>
            <a:ext cx="1001766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ellátások fejlesztése érdekében az „ÁSZER rendszerben” tevékenykedő szervezetek rendszeresen összegzik az áldozatsegítésben szerzett tapasztalataikat. Értékelik az elért eredményeket, feltárják az esetleges hiányosságokat, és ezek alapján meghatározzák a következő időszak feladatait.</a:t>
            </a:r>
          </a:p>
          <a:p>
            <a:pPr algn="just"/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Összességében a sértett az együttműködési rendszer bármely tagjához, szervezetéhez fordulhat, mert azok az áldozatok érdekében egymás tevékenységének ismeretében kölcsönösen megkeresik a felmerült probléma körében leghatékonyabban eljáró szervezetet.</a:t>
            </a:r>
          </a:p>
          <a:p>
            <a:pPr algn="just"/>
            <a:r>
              <a:rPr lang="hu-HU" dirty="0" smtClean="0"/>
              <a:t>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1642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ÁMOP diaminta">
  <a:themeElements>
    <a:clrScheme name="Zöld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ÁMOP diaminta" id="{866CD8B2-0258-4033-AE6E-22E27142646C}" vid="{E41972DF-B5E1-413A-B5F8-113D1167D1B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TÁMOP diaminta</Template>
  <TotalTime>494</TotalTime>
  <Words>721</Words>
  <Application>Microsoft Office PowerPoint</Application>
  <PresentationFormat>Egyéni</PresentationFormat>
  <Paragraphs>152</Paragraphs>
  <Slides>21</Slides>
  <Notes>0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21</vt:i4>
      </vt:variant>
    </vt:vector>
  </HeadingPairs>
  <TitlesOfParts>
    <vt:vector size="23" baseType="lpstr">
      <vt:lpstr>TÁMOP diaminta</vt:lpstr>
      <vt:lpstr>Bitkép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Munkaügy</dc:creator>
  <cp:lastModifiedBy>Zentai Oszkár</cp:lastModifiedBy>
  <cp:revision>78</cp:revision>
  <dcterms:created xsi:type="dcterms:W3CDTF">2015-11-30T10:14:55Z</dcterms:created>
  <dcterms:modified xsi:type="dcterms:W3CDTF">2016-02-24T20:01:58Z</dcterms:modified>
</cp:coreProperties>
</file>