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8" r:id="rId4"/>
    <p:sldId id="259" r:id="rId5"/>
    <p:sldId id="260" r:id="rId6"/>
    <p:sldId id="261" r:id="rId7"/>
    <p:sldId id="262" r:id="rId8"/>
    <p:sldId id="264" r:id="rId9"/>
    <p:sldId id="272" r:id="rId10"/>
    <p:sldId id="263" r:id="rId11"/>
    <p:sldId id="265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hu-HU"/>
          </a:p>
        </p:txBody>
      </p:sp>
      <p:sp>
        <p:nvSpPr>
          <p:cNvPr id="10" name="Téglalap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Téglalap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gyenes összekötő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Egyenes összekötő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Egyenes összekötő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Egyenes összekötő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Egyenes összekötő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Egyenes összekötő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Téglalap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zis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zis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zis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zis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zis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0" name="Élőláb hely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hu-HU"/>
          </a:p>
        </p:txBody>
      </p:sp>
      <p:sp>
        <p:nvSpPr>
          <p:cNvPr id="9" name="Téglalap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gyenes összekötő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gyenes összekötő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Egyenes összekötő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Egyenes összekötő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Egyenes összekötő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Téglalap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zis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zis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zis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zis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zis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gyenes összekötő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3" name="Tartalom helye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2" name="Szöveg hely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14" name="Szöveg hely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gyenes összekötő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8" name="Egyenes összekötő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Egyenes összekötő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Egyenes összekötő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églalap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gyenes összekötő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zis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artalom helye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21" name="Dátum hely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22" name="Dia számának hely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23" name="Élőláb hely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enes összekötő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zis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10" name="Egyenes összekötő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Téglalap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gyenes összekötő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Egyenes összekötő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Egyenes összekötő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átum hely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21" name="Élőláb hely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gyenes összekötő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BC79B2-A33F-4EA8-B164-14FD8E986383}" type="datetimeFigureOut">
              <a:rPr lang="hu-HU" smtClean="0"/>
              <a:pPr/>
              <a:t>2016.04.22.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7" name="Egyenes összekötő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gyenes összekötő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églalap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gyenes összekötő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zis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5473D52-F0CC-4EF2-95B8-15F25801C8B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sz="3600" dirty="0" smtClean="0"/>
              <a:t>A Baranya Megyei Rendőr-főkapitányság</a:t>
            </a:r>
            <a:br>
              <a:rPr lang="hu-HU" sz="3600" dirty="0" smtClean="0"/>
            </a:br>
            <a:r>
              <a:rPr lang="hu-HU" sz="3600" dirty="0" smtClean="0"/>
              <a:t>bűnmegelőzési és áldozatvédelmi munkája 2015. évben</a:t>
            </a:r>
            <a:endParaRPr lang="hu-HU" sz="36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Készítette: Selényi Miklósné r. alezredes</a:t>
            </a:r>
          </a:p>
          <a:p>
            <a:r>
              <a:rPr lang="hu-HU" dirty="0" smtClean="0"/>
              <a:t>BMRFK Bűnmegelőzési Osztály</a:t>
            </a:r>
            <a:endParaRPr lang="hu-H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u="sng" dirty="0" smtClean="0"/>
              <a:t/>
            </a:r>
            <a:br>
              <a:rPr lang="hu-HU" b="1" u="sng" dirty="0" smtClean="0"/>
            </a:br>
            <a:r>
              <a:rPr lang="hu-HU" b="1" u="sng" dirty="0" smtClean="0"/>
              <a:t/>
            </a:r>
            <a:br>
              <a:rPr lang="hu-HU" b="1" u="sng" dirty="0" smtClean="0"/>
            </a:br>
            <a:r>
              <a:rPr lang="hu-HU" b="1" u="sng" dirty="0" smtClean="0"/>
              <a:t/>
            </a:r>
            <a:br>
              <a:rPr lang="hu-HU" b="1" u="sng" dirty="0" smtClean="0"/>
            </a:br>
            <a:r>
              <a:rPr lang="hu-HU" b="1" u="sng" dirty="0" smtClean="0"/>
              <a:t/>
            </a:r>
            <a:br>
              <a:rPr lang="hu-HU" b="1" u="sng" dirty="0" smtClean="0"/>
            </a:br>
            <a:r>
              <a:rPr lang="hu-HU" b="1" u="sng" dirty="0" smtClean="0"/>
              <a:t/>
            </a:r>
            <a:br>
              <a:rPr lang="hu-HU" b="1" u="sng" dirty="0" smtClean="0"/>
            </a:br>
            <a:r>
              <a:rPr lang="hu-HU" b="1" u="sng" dirty="0" smtClean="0"/>
              <a:t/>
            </a:r>
            <a:br>
              <a:rPr lang="hu-HU" b="1" u="sng" dirty="0" smtClean="0"/>
            </a:br>
            <a:r>
              <a:rPr lang="hu-HU" b="1" u="sng" dirty="0" smtClean="0"/>
              <a:t>Milyen módszerekkel próbáljuk a </a:t>
            </a:r>
            <a:r>
              <a:rPr lang="hu-HU" b="1" u="sng" dirty="0" err="1" smtClean="0"/>
              <a:t>bcs-k</a:t>
            </a:r>
            <a:r>
              <a:rPr lang="hu-HU" b="1" u="sng" dirty="0" smtClean="0"/>
              <a:t> számát csökkenteni?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u="sng" dirty="0" smtClean="0">
                <a:solidFill>
                  <a:schemeClr val="tx2"/>
                </a:solidFill>
              </a:rPr>
              <a:t>Ifjúságvédelem: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- iskolákban több témában bűnmegelőzési órák,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/550 feletti óra/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DADA + Ellenszer oktatás, Őrmesterképző a város 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5 óvodájában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- folyamatos programok: „Biztonságban az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interneten”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„Biztos, hogy ezt akarod?”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„A drogok veszélyei”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„Féket az iskolai erőszakra” </a:t>
            </a:r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2"/>
                </a:solidFill>
              </a:rPr>
              <a:t>Szülői klubok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a diákokat érintő </a:t>
            </a:r>
            <a:r>
              <a:rPr lang="hu-HU" dirty="0" err="1" smtClean="0">
                <a:solidFill>
                  <a:schemeClr val="tx2"/>
                </a:solidFill>
              </a:rPr>
              <a:t>bcs-k</a:t>
            </a:r>
            <a:r>
              <a:rPr lang="hu-HU" dirty="0" smtClean="0">
                <a:solidFill>
                  <a:schemeClr val="tx2"/>
                </a:solidFill>
              </a:rPr>
              <a:t> megbeszélése, 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Iskolai Bűnmegelőzési Tanácsadók a jelentkező középiskolákban vannak jelen, prevenciós órákat tartanak + lehetőség van a személyes konzultációra 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Szünidőben ifjúságvédelmi őrjáratok Családsegítővel a fiatalok sértetté és elkövetővé válásának megelőzésére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Idősek védelmében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2"/>
                </a:solidFill>
              </a:rPr>
              <a:t>Nyugdíjasklubokban, a megyei településeken falunapokon előadások, filmvetítéssel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„Egyedül is biztonságban” vagyonvédelmi program a kistelepüléseken, külterületi ingatlanokban, elnéptelenedő falvakban élők 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Vagyonvédelmi programok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>
                <a:solidFill>
                  <a:schemeClr val="tx2"/>
                </a:solidFill>
              </a:rPr>
              <a:t>Kerékpár gravírozás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20 alkalommal közel 400 kerékpár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Bátor Lakat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Kisiskolásoknak foglalkoztató füzet segítségével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Házhoz megyünk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három helyszínen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Strandok, parkolók ellenőrzése az idegenforgalmi időszakban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err="1" smtClean="0">
                <a:solidFill>
                  <a:schemeClr val="tx2"/>
                </a:solidFill>
              </a:rPr>
              <a:t>Tourist</a:t>
            </a:r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err="1" smtClean="0">
                <a:solidFill>
                  <a:schemeClr val="tx2"/>
                </a:solidFill>
              </a:rPr>
              <a:t>Police</a:t>
            </a:r>
            <a:r>
              <a:rPr lang="hu-HU" dirty="0" smtClean="0">
                <a:solidFill>
                  <a:schemeClr val="tx2"/>
                </a:solidFill>
              </a:rPr>
              <a:t> pavilon /közösségi szolgálatos diákok/</a:t>
            </a:r>
          </a:p>
          <a:p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2"/>
                </a:solidFill>
              </a:rPr>
              <a:t>„Bűnmegelőzéssel a felzárkóztatásért”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A megye 23 településén 900 fő felnőtt lakosa számára előadássorozat.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+ közlekedésbiztonsági vetélkedők az év során több helyszínen.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Május hónapban a „Nyári szünidő veszélyei” </a:t>
            </a:r>
            <a:r>
              <a:rPr lang="hu-HU" dirty="0" smtClean="0"/>
              <a:t> </a:t>
            </a:r>
            <a:endParaRPr lang="hu-H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2"/>
                </a:solidFill>
              </a:rPr>
              <a:t>A z 5 </a:t>
            </a:r>
            <a:r>
              <a:rPr lang="hu-HU" dirty="0" err="1" smtClean="0">
                <a:solidFill>
                  <a:schemeClr val="tx2"/>
                </a:solidFill>
              </a:rPr>
              <a:t>Rk-n</a:t>
            </a:r>
            <a:r>
              <a:rPr lang="hu-HU" dirty="0" smtClean="0">
                <a:solidFill>
                  <a:schemeClr val="tx2"/>
                </a:solidFill>
              </a:rPr>
              <a:t> kinevezett áldozatvédelmi referensek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tájékoztatás, tanácsadás, útbaigazítás. 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Iskolarendőrök 20 általános iskolában elérhetőek,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+ 3 fő Pécsett, 1-1 fő Siklós, Szigetvár, Komló ifjúsági bűnmegelőzési tanácsadó a középiskolákban.  </a:t>
            </a:r>
          </a:p>
          <a:p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hu-HU" sz="6600" b="1" dirty="0" smtClean="0">
                <a:solidFill>
                  <a:schemeClr val="tx2"/>
                </a:solidFill>
              </a:rPr>
              <a:t>Köszönöm a figyelmet !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Bűnügyi helyzet értékelése /</a:t>
            </a:r>
            <a:r>
              <a:rPr lang="hu-HU" b="1" dirty="0" err="1" smtClean="0"/>
              <a:t>reg.bcs</a:t>
            </a:r>
            <a:r>
              <a:rPr lang="hu-HU" b="1" dirty="0" smtClean="0"/>
              <a:t>./</a:t>
            </a:r>
            <a:endParaRPr lang="hu-HU" b="1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Rendőrkapitányság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2014 /9805/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2015 /7832/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Komló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1286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932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Mohács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783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569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Pécs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5278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4070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Siklós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1438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929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Szigetvár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1020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1332</a:t>
                      </a:r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err="1" smtClean="0"/>
              <a:t>Bcs</a:t>
            </a:r>
            <a:r>
              <a:rPr lang="hu-HU" b="1" u="sng" dirty="0" smtClean="0"/>
              <a:t>. kategóriák szerint</a:t>
            </a:r>
            <a:endParaRPr lang="hu-HU" b="1" u="sng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1008112"/>
                <a:gridCol w="936104"/>
                <a:gridCol w="1440160"/>
                <a:gridCol w="936104"/>
                <a:gridCol w="864096"/>
                <a:gridCol w="92776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Közterületen </a:t>
                      </a:r>
                      <a:r>
                        <a:rPr lang="hu-HU" sz="1400" dirty="0" err="1" smtClean="0"/>
                        <a:t>elköv</a:t>
                      </a:r>
                      <a:r>
                        <a:rPr lang="hu-HU" sz="1400" dirty="0" smtClean="0"/>
                        <a:t>.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Testi sértések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Kiskorú veszélyeztetés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Lopás 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Betörés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R</a:t>
                      </a:r>
                      <a:r>
                        <a:rPr lang="hu-HU" sz="1400" smtClean="0"/>
                        <a:t>ablás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2014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1763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411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67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5145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1249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49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2015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1403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430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43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3214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819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32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A leginkább veszélyeztetett sértettek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u="sng" dirty="0" smtClean="0">
                <a:solidFill>
                  <a:schemeClr val="tx2"/>
                </a:solidFill>
              </a:rPr>
              <a:t>Nők: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2826	2186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zaklatás, testi sértés, nemi erőszak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u="sng" dirty="0" err="1" smtClean="0">
                <a:solidFill>
                  <a:schemeClr val="tx2"/>
                </a:solidFill>
              </a:rPr>
              <a:t>Gyk</a:t>
            </a:r>
            <a:r>
              <a:rPr lang="hu-HU" u="sng" dirty="0" smtClean="0">
                <a:solidFill>
                  <a:schemeClr val="tx2"/>
                </a:solidFill>
              </a:rPr>
              <a:t>. </a:t>
            </a:r>
            <a:r>
              <a:rPr lang="hu-HU" u="sng" dirty="0" err="1" smtClean="0">
                <a:solidFill>
                  <a:schemeClr val="tx2"/>
                </a:solidFill>
              </a:rPr>
              <a:t>Fk</a:t>
            </a:r>
            <a:r>
              <a:rPr lang="hu-HU" u="sng" dirty="0" smtClean="0">
                <a:solidFill>
                  <a:schemeClr val="tx2"/>
                </a:solidFill>
              </a:rPr>
              <a:t>.: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416		350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Kk. vesz. testi sértés, </a:t>
            </a:r>
            <a:r>
              <a:rPr lang="hu-HU" dirty="0" err="1" smtClean="0">
                <a:solidFill>
                  <a:schemeClr val="tx2"/>
                </a:solidFill>
              </a:rPr>
              <a:t>fk</a:t>
            </a:r>
            <a:r>
              <a:rPr lang="hu-HU" dirty="0" smtClean="0">
                <a:solidFill>
                  <a:schemeClr val="tx2"/>
                </a:solidFill>
              </a:rPr>
              <a:t>. Lopás, </a:t>
            </a:r>
            <a:r>
              <a:rPr lang="hu-HU" dirty="0" err="1" smtClean="0">
                <a:solidFill>
                  <a:schemeClr val="tx2"/>
                </a:solidFill>
              </a:rPr>
              <a:t>ts</a:t>
            </a:r>
            <a:r>
              <a:rPr lang="hu-HU" dirty="0" smtClean="0">
                <a:solidFill>
                  <a:schemeClr val="tx2"/>
                </a:solidFill>
              </a:rPr>
              <a:t>, garázdaság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Miért ? Iskolában kérkedés a divatos holmikkal, nem vigyáznak az értékeikre 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</a:t>
            </a:r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u="sng" dirty="0" smtClean="0">
                <a:solidFill>
                  <a:schemeClr val="tx2"/>
                </a:solidFill>
              </a:rPr>
              <a:t>60 év felettiek: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1765	1174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Vagyon </a:t>
            </a:r>
            <a:r>
              <a:rPr lang="hu-HU" dirty="0" err="1" smtClean="0">
                <a:solidFill>
                  <a:schemeClr val="tx2"/>
                </a:solidFill>
              </a:rPr>
              <a:t>ell</a:t>
            </a:r>
            <a:r>
              <a:rPr lang="hu-HU" dirty="0" smtClean="0">
                <a:solidFill>
                  <a:schemeClr val="tx2"/>
                </a:solidFill>
              </a:rPr>
              <a:t>. Trükkös, besurranásos, betöréses lopások. csalások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Miért? Figyelmetlenség, óvatlanság, hiszékenység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u="sng" dirty="0" smtClean="0">
                <a:solidFill>
                  <a:schemeClr val="tx2"/>
                </a:solidFill>
              </a:rPr>
              <a:t>Fogyatékkal élők: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Állapotukból adódóan fokozottan veszélyeztetettek, de zárt intézetekben vannak, így nem jellemző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/nem volt/</a:t>
            </a:r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Elkövetők, elkövetői magatartások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2"/>
                </a:solidFill>
              </a:rPr>
              <a:t>3408 fő 82 %-a férfi 25-59 éves korosztály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/idősebb </a:t>
            </a:r>
            <a:r>
              <a:rPr lang="hu-HU" dirty="0" err="1" smtClean="0">
                <a:solidFill>
                  <a:schemeClr val="tx2"/>
                </a:solidFill>
              </a:rPr>
              <a:t>elköv</a:t>
            </a:r>
            <a:r>
              <a:rPr lang="hu-HU" dirty="0" smtClean="0">
                <a:solidFill>
                  <a:schemeClr val="tx2"/>
                </a:solidFill>
              </a:rPr>
              <a:t>. </a:t>
            </a:r>
            <a:r>
              <a:rPr lang="hu-HU" dirty="0" err="1" smtClean="0">
                <a:solidFill>
                  <a:schemeClr val="tx2"/>
                </a:solidFill>
              </a:rPr>
              <a:t>csbe</a:t>
            </a:r>
            <a:r>
              <a:rPr lang="hu-HU" dirty="0" smtClean="0">
                <a:solidFill>
                  <a:schemeClr val="tx2"/>
                </a:solidFill>
              </a:rPr>
              <a:t>. vagy </a:t>
            </a:r>
            <a:r>
              <a:rPr lang="hu-HU" dirty="0" err="1" smtClean="0">
                <a:solidFill>
                  <a:schemeClr val="tx2"/>
                </a:solidFill>
              </a:rPr>
              <a:t>ts</a:t>
            </a:r>
            <a:r>
              <a:rPr lang="hu-HU" dirty="0" smtClean="0">
                <a:solidFill>
                  <a:schemeClr val="tx2"/>
                </a:solidFill>
              </a:rPr>
              <a:t>./ 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Női elkövetők: férj, élettárs, gyermek sérelmére +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zseblopás, trükkös lopás, </a:t>
            </a:r>
            <a:r>
              <a:rPr lang="hu-HU" dirty="0" smtClean="0">
                <a:solidFill>
                  <a:schemeClr val="tx2"/>
                </a:solidFill>
              </a:rPr>
              <a:t>néhány esetben kifosztás</a:t>
            </a:r>
            <a:r>
              <a:rPr lang="hu-HU" dirty="0" smtClean="0">
                <a:solidFill>
                  <a:schemeClr val="tx2"/>
                </a:solidFill>
              </a:rPr>
              <a:t>,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Fiatalok: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381		364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erőszakosak, agresszívak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Újfajta elkövetési módszerek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2"/>
                </a:solidFill>
              </a:rPr>
              <a:t>- Internetes vásárlások kapcsán </a:t>
            </a:r>
            <a:r>
              <a:rPr lang="hu-HU" dirty="0" err="1" smtClean="0">
                <a:solidFill>
                  <a:schemeClr val="tx2"/>
                </a:solidFill>
              </a:rPr>
              <a:t>elköv</a:t>
            </a:r>
            <a:r>
              <a:rPr lang="hu-HU" dirty="0" smtClean="0">
                <a:solidFill>
                  <a:schemeClr val="tx2"/>
                </a:solidFill>
              </a:rPr>
              <a:t>. Csalás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 /előre fizetés, áru nem érkezik/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- cégek, alapítványnak mondott szervezetek </a:t>
            </a:r>
            <a:r>
              <a:rPr lang="hu-HU" dirty="0" err="1" smtClean="0">
                <a:solidFill>
                  <a:schemeClr val="tx2"/>
                </a:solidFill>
              </a:rPr>
              <a:t>eü</a:t>
            </a:r>
            <a:r>
              <a:rPr lang="hu-HU" dirty="0" smtClean="0">
                <a:solidFill>
                  <a:schemeClr val="tx2"/>
                </a:solidFill>
              </a:rPr>
              <a:t>. 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szűrővizsgálatokra, </a:t>
            </a:r>
            <a:r>
              <a:rPr lang="hu-HU" dirty="0" smtClean="0">
                <a:solidFill>
                  <a:schemeClr val="tx2"/>
                </a:solidFill>
              </a:rPr>
              <a:t>ingyenes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állapotfelmérésre,termékbemutatókra </a:t>
            </a:r>
            <a:r>
              <a:rPr lang="hu-HU" dirty="0" smtClean="0">
                <a:solidFill>
                  <a:schemeClr val="tx2"/>
                </a:solidFill>
              </a:rPr>
              <a:t>időseket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hívnak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   </a:t>
            </a:r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A sértettek jogai a büntetőeljárás során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>
                <a:solidFill>
                  <a:schemeClr val="tx2"/>
                </a:solidFill>
              </a:rPr>
              <a:t>- adatok zártan kezelése</a:t>
            </a:r>
            <a:r>
              <a:rPr lang="hu-HU" dirty="0" smtClean="0">
                <a:solidFill>
                  <a:schemeClr val="tx2"/>
                </a:solidFill>
              </a:rPr>
              <a:t>, másolatkérés,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- indítványt, észrevételt tehetnek,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- anyanyelv használata /szükség esetén tolmács/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- különleges bánásmódot igénylők  </a:t>
            </a:r>
            <a:r>
              <a:rPr lang="hu-HU" dirty="0" smtClean="0">
                <a:solidFill>
                  <a:schemeClr val="tx2"/>
                </a:solidFill>
              </a:rPr>
              <a:t>/jogosultak a18 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év alatti, fogyatékkal </a:t>
            </a:r>
            <a:r>
              <a:rPr lang="hu-HU" dirty="0" smtClean="0">
                <a:solidFill>
                  <a:schemeClr val="tx2"/>
                </a:solidFill>
              </a:rPr>
              <a:t>élő, </a:t>
            </a:r>
            <a:r>
              <a:rPr lang="hu-HU" dirty="0" err="1" smtClean="0">
                <a:solidFill>
                  <a:schemeClr val="tx2"/>
                </a:solidFill>
              </a:rPr>
              <a:t>csbe</a:t>
            </a:r>
            <a:r>
              <a:rPr lang="hu-HU" dirty="0" smtClean="0">
                <a:solidFill>
                  <a:schemeClr val="tx2"/>
                </a:solidFill>
              </a:rPr>
              <a:t>, szexuális </a:t>
            </a:r>
            <a:r>
              <a:rPr lang="hu-HU" dirty="0" err="1" smtClean="0">
                <a:solidFill>
                  <a:schemeClr val="tx2"/>
                </a:solidFill>
              </a:rPr>
              <a:t>bcs</a:t>
            </a:r>
            <a:r>
              <a:rPr lang="hu-HU" dirty="0" smtClean="0">
                <a:solidFill>
                  <a:schemeClr val="tx2"/>
                </a:solidFill>
              </a:rPr>
              <a:t>.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gyermekbánt./</a:t>
            </a:r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 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- tájékoztatás </a:t>
            </a:r>
            <a:r>
              <a:rPr lang="hu-HU" dirty="0" smtClean="0">
                <a:solidFill>
                  <a:schemeClr val="tx2"/>
                </a:solidFill>
              </a:rPr>
              <a:t>az áldozatsegítés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lehetőségéről, /</a:t>
            </a:r>
            <a:r>
              <a:rPr lang="hu-HU" dirty="0" err="1" smtClean="0">
                <a:solidFill>
                  <a:schemeClr val="tx2"/>
                </a:solidFill>
              </a:rPr>
              <a:t>jkv.-ben</a:t>
            </a:r>
            <a:r>
              <a:rPr lang="hu-HU" dirty="0" smtClean="0">
                <a:solidFill>
                  <a:schemeClr val="tx2"/>
                </a:solidFill>
              </a:rPr>
              <a:t>, szóban, szóróanyag + 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 pályázat / igazolás 148 esetben,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2"/>
                </a:solidFill>
              </a:rPr>
              <a:t>- gyermekkihallgató szoba használata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  /</a:t>
            </a:r>
            <a:r>
              <a:rPr lang="hu-HU" dirty="0" err="1" smtClean="0">
                <a:solidFill>
                  <a:schemeClr val="tx2"/>
                </a:solidFill>
              </a:rPr>
              <a:t>főkap</a:t>
            </a:r>
            <a:r>
              <a:rPr lang="hu-HU" dirty="0" smtClean="0">
                <a:solidFill>
                  <a:schemeClr val="tx2"/>
                </a:solidFill>
              </a:rPr>
              <a:t>. 14 év alattiak, kép és hangrögzítés/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smtClean="0">
                <a:solidFill>
                  <a:schemeClr val="tx2"/>
                </a:solidFill>
              </a:rPr>
              <a:t>  72 eset</a:t>
            </a:r>
          </a:p>
          <a:p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Az </a:t>
            </a:r>
            <a:r>
              <a:rPr lang="hu-HU" dirty="0" err="1" smtClean="0">
                <a:solidFill>
                  <a:schemeClr val="tx2"/>
                </a:solidFill>
              </a:rPr>
              <a:t>Rk</a:t>
            </a:r>
            <a:r>
              <a:rPr lang="hu-HU" dirty="0" smtClean="0">
                <a:solidFill>
                  <a:schemeClr val="tx2"/>
                </a:solidFill>
              </a:rPr>
              <a:t>. Ügyfélvárójában kitéve az Áldozatsegítő Osztály és a segítő szervek címe, </a:t>
            </a:r>
            <a:r>
              <a:rPr lang="hu-HU" dirty="0" err="1" smtClean="0">
                <a:solidFill>
                  <a:schemeClr val="tx2"/>
                </a:solidFill>
              </a:rPr>
              <a:t>tel.száma</a:t>
            </a:r>
            <a:r>
              <a:rPr lang="hu-HU" dirty="0" smtClean="0">
                <a:solidFill>
                  <a:schemeClr val="tx2"/>
                </a:solidFill>
              </a:rPr>
              <a:t>,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az áldozatvédelmi referensek elérhetősége, </a:t>
            </a:r>
            <a:endParaRPr lang="hu-H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1063</TotalTime>
  <Words>506</Words>
  <Application>Microsoft Office PowerPoint</Application>
  <PresentationFormat>Diavetítés a képernyőre (4:3 oldalarány)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17" baseType="lpstr">
      <vt:lpstr>Loggia</vt:lpstr>
      <vt:lpstr>A Baranya Megyei Rendőr-főkapitányság bűnmegelőzési és áldozatvédelmi munkája 2015. évben</vt:lpstr>
      <vt:lpstr>Bűnügyi helyzet értékelése /reg.bcs./</vt:lpstr>
      <vt:lpstr>Bcs. kategóriák szerint</vt:lpstr>
      <vt:lpstr>A leginkább veszélyeztetett sértettek</vt:lpstr>
      <vt:lpstr>5. dia</vt:lpstr>
      <vt:lpstr>Elkövetők, elkövetői magatartások</vt:lpstr>
      <vt:lpstr>Újfajta elkövetési módszerek</vt:lpstr>
      <vt:lpstr>A sértettek jogai a büntetőeljárás során</vt:lpstr>
      <vt:lpstr>9. dia</vt:lpstr>
      <vt:lpstr>      Milyen módszerekkel próbáljuk a bcs-k számát csökkenteni? </vt:lpstr>
      <vt:lpstr>11. dia</vt:lpstr>
      <vt:lpstr>Idősek védelmében</vt:lpstr>
      <vt:lpstr>Vagyonvédelmi programok</vt:lpstr>
      <vt:lpstr>14. dia</vt:lpstr>
      <vt:lpstr>15. dia</vt:lpstr>
      <vt:lpstr>16. dia</vt:lpstr>
    </vt:vector>
  </TitlesOfParts>
  <Company>Rendőrség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Baranya Megyei Rendőr-főkapitányság Áldozatvédelmi munkája 2015. évben</dc:title>
  <dc:creator>selenyim</dc:creator>
  <cp:lastModifiedBy>selenyim</cp:lastModifiedBy>
  <cp:revision>76</cp:revision>
  <dcterms:created xsi:type="dcterms:W3CDTF">2016-04-18T13:07:06Z</dcterms:created>
  <dcterms:modified xsi:type="dcterms:W3CDTF">2016-04-22T06:25:35Z</dcterms:modified>
</cp:coreProperties>
</file>